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5" r:id="rId2"/>
    <p:sldMasterId id="2147483695" r:id="rId3"/>
  </p:sldMasterIdLst>
  <p:notesMasterIdLst>
    <p:notesMasterId r:id="rId19"/>
  </p:notesMasterIdLst>
  <p:handoutMasterIdLst>
    <p:handoutMasterId r:id="rId20"/>
  </p:handoutMasterIdLst>
  <p:sldIdLst>
    <p:sldId id="377" r:id="rId4"/>
    <p:sldId id="312" r:id="rId5"/>
    <p:sldId id="300" r:id="rId6"/>
    <p:sldId id="378" r:id="rId7"/>
    <p:sldId id="386" r:id="rId8"/>
    <p:sldId id="376" r:id="rId9"/>
    <p:sldId id="379" r:id="rId10"/>
    <p:sldId id="385" r:id="rId11"/>
    <p:sldId id="380" r:id="rId12"/>
    <p:sldId id="381" r:id="rId13"/>
    <p:sldId id="387" r:id="rId14"/>
    <p:sldId id="382" r:id="rId15"/>
    <p:sldId id="388" r:id="rId16"/>
    <p:sldId id="390" r:id="rId17"/>
    <p:sldId id="268" r:id="rId18"/>
  </p:sldIdLst>
  <p:sldSz cx="9904413" cy="5562600"/>
  <p:notesSz cx="6858000" cy="9144000"/>
  <p:defaultTextStyle>
    <a:defPPr>
      <a:defRPr lang="de-DE"/>
    </a:defPPr>
    <a:lvl1pPr algn="l" rtl="0" fontAlgn="base">
      <a:lnSpc>
        <a:spcPts val="2939"/>
      </a:lnSpc>
      <a:spcBef>
        <a:spcPct val="0"/>
      </a:spcBef>
      <a:spcAft>
        <a:spcPts val="1469"/>
      </a:spcAft>
      <a:defRPr sz="2600" b="1" kern="1200">
        <a:solidFill>
          <a:schemeClr val="tx2"/>
        </a:solidFill>
        <a:latin typeface="Arial" charset="0"/>
        <a:ea typeface="+mn-ea"/>
        <a:cs typeface="+mn-cs"/>
      </a:defRPr>
    </a:lvl1pPr>
    <a:lvl2pPr marL="419847" algn="l" rtl="0" fontAlgn="base">
      <a:lnSpc>
        <a:spcPts val="2939"/>
      </a:lnSpc>
      <a:spcBef>
        <a:spcPct val="0"/>
      </a:spcBef>
      <a:spcAft>
        <a:spcPts val="1469"/>
      </a:spcAft>
      <a:defRPr sz="2600" b="1" kern="1200">
        <a:solidFill>
          <a:schemeClr val="tx2"/>
        </a:solidFill>
        <a:latin typeface="Arial" charset="0"/>
        <a:ea typeface="+mn-ea"/>
        <a:cs typeface="+mn-cs"/>
      </a:defRPr>
    </a:lvl2pPr>
    <a:lvl3pPr marL="839694" algn="l" rtl="0" fontAlgn="base">
      <a:lnSpc>
        <a:spcPts val="2939"/>
      </a:lnSpc>
      <a:spcBef>
        <a:spcPct val="0"/>
      </a:spcBef>
      <a:spcAft>
        <a:spcPts val="1469"/>
      </a:spcAft>
      <a:defRPr sz="2600" b="1" kern="1200">
        <a:solidFill>
          <a:schemeClr val="tx2"/>
        </a:solidFill>
        <a:latin typeface="Arial" charset="0"/>
        <a:ea typeface="+mn-ea"/>
        <a:cs typeface="+mn-cs"/>
      </a:defRPr>
    </a:lvl3pPr>
    <a:lvl4pPr marL="1259540" algn="l" rtl="0" fontAlgn="base">
      <a:lnSpc>
        <a:spcPts val="2939"/>
      </a:lnSpc>
      <a:spcBef>
        <a:spcPct val="0"/>
      </a:spcBef>
      <a:spcAft>
        <a:spcPts val="1469"/>
      </a:spcAft>
      <a:defRPr sz="2600" b="1" kern="1200">
        <a:solidFill>
          <a:schemeClr val="tx2"/>
        </a:solidFill>
        <a:latin typeface="Arial" charset="0"/>
        <a:ea typeface="+mn-ea"/>
        <a:cs typeface="+mn-cs"/>
      </a:defRPr>
    </a:lvl4pPr>
    <a:lvl5pPr marL="1679387" algn="l" rtl="0" fontAlgn="base">
      <a:lnSpc>
        <a:spcPts val="2939"/>
      </a:lnSpc>
      <a:spcBef>
        <a:spcPct val="0"/>
      </a:spcBef>
      <a:spcAft>
        <a:spcPts val="1469"/>
      </a:spcAft>
      <a:defRPr sz="2600" b="1" kern="1200">
        <a:solidFill>
          <a:schemeClr val="tx2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2600" b="1" kern="1200">
        <a:solidFill>
          <a:schemeClr val="tx2"/>
        </a:solidFill>
        <a:latin typeface="Arial" charset="0"/>
        <a:ea typeface="+mn-ea"/>
        <a:cs typeface="+mn-cs"/>
      </a:defRPr>
    </a:lvl6pPr>
    <a:lvl7pPr marL="2519081" algn="l" defTabSz="839694" rtl="0" eaLnBrk="1" latinLnBrk="0" hangingPunct="1">
      <a:defRPr sz="2600" b="1" kern="1200">
        <a:solidFill>
          <a:schemeClr val="tx2"/>
        </a:solidFill>
        <a:latin typeface="Arial" charset="0"/>
        <a:ea typeface="+mn-ea"/>
        <a:cs typeface="+mn-cs"/>
      </a:defRPr>
    </a:lvl7pPr>
    <a:lvl8pPr marL="2938927" algn="l" defTabSz="839694" rtl="0" eaLnBrk="1" latinLnBrk="0" hangingPunct="1">
      <a:defRPr sz="2600" b="1" kern="1200">
        <a:solidFill>
          <a:schemeClr val="tx2"/>
        </a:solidFill>
        <a:latin typeface="Arial" charset="0"/>
        <a:ea typeface="+mn-ea"/>
        <a:cs typeface="+mn-cs"/>
      </a:defRPr>
    </a:lvl8pPr>
    <a:lvl9pPr marL="3358774" algn="l" defTabSz="839694" rtl="0" eaLnBrk="1" latinLnBrk="0" hangingPunct="1">
      <a:defRPr sz="2600" b="1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2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pos="3028">
          <p15:clr>
            <a:srgbClr val="A4A3A4"/>
          </p15:clr>
        </p15:guide>
        <p15:guide id="7" pos="443">
          <p15:clr>
            <a:srgbClr val="A4A3A4"/>
          </p15:clr>
        </p15:guide>
        <p15:guide id="8" pos="5795">
          <p15:clr>
            <a:srgbClr val="A4A3A4"/>
          </p15:clr>
        </p15:guide>
        <p15:guide id="9" pos="32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tschy Yvonne (bruv)" initials="BY(" lastIdx="3" clrIdx="0">
    <p:extLst>
      <p:ext uri="{19B8F6BF-5375-455C-9EA6-DF929625EA0E}">
        <p15:presenceInfo xmlns:p15="http://schemas.microsoft.com/office/powerpoint/2012/main" userId="S-1-5-21-842925246-1035525444-839522115-199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0" autoAdjust="0"/>
    <p:restoredTop sz="64208" autoAdjust="0"/>
  </p:normalViewPr>
  <p:slideViewPr>
    <p:cSldViewPr>
      <p:cViewPr varScale="1">
        <p:scale>
          <a:sx n="91" d="100"/>
          <a:sy n="91" d="100"/>
        </p:scale>
        <p:origin x="219" y="60"/>
      </p:cViewPr>
      <p:guideLst>
        <p:guide orient="horz" pos="3112"/>
        <p:guide orient="horz" pos="210"/>
        <p:guide orient="horz" pos="936"/>
        <p:guide orient="horz" pos="754"/>
        <p:guide orient="horz" pos="1117"/>
        <p:guide pos="3028"/>
        <p:guide pos="443"/>
        <p:guide pos="5795"/>
        <p:guide pos="3210"/>
      </p:guideLst>
    </p:cSldViewPr>
  </p:slideViewPr>
  <p:outlineViewPr>
    <p:cViewPr>
      <p:scale>
        <a:sx n="33" d="100"/>
        <a:sy n="33" d="100"/>
      </p:scale>
      <p:origin x="0" y="-6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1704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67767-E440-4BC3-B02D-B5D49A917E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2DCA09FF-2A99-4ED3-8309-C6C7C19F0FA6}">
      <dgm:prSet/>
      <dgm:spPr/>
      <dgm:t>
        <a:bodyPr/>
        <a:lstStyle/>
        <a:p>
          <a:pPr rtl="0"/>
          <a:r>
            <a:rPr lang="de-CH" b="0" dirty="0" smtClean="0"/>
            <a:t>Technische/ organisatorische Hilfsmittel</a:t>
          </a:r>
          <a:endParaRPr lang="de-CH" b="0" dirty="0"/>
        </a:p>
      </dgm:t>
    </dgm:pt>
    <dgm:pt modelId="{EFF04C99-DAFC-49CF-9916-16F0EAF6AFBE}" type="parTrans" cxnId="{BA8AFC0E-997D-469F-8456-20779580367A}">
      <dgm:prSet/>
      <dgm:spPr/>
      <dgm:t>
        <a:bodyPr/>
        <a:lstStyle/>
        <a:p>
          <a:endParaRPr lang="de-CH"/>
        </a:p>
      </dgm:t>
    </dgm:pt>
    <dgm:pt modelId="{CAD7FCCA-6313-4861-8247-CA83853899F5}" type="sibTrans" cxnId="{BA8AFC0E-997D-469F-8456-20779580367A}">
      <dgm:prSet/>
      <dgm:spPr/>
      <dgm:t>
        <a:bodyPr/>
        <a:lstStyle/>
        <a:p>
          <a:endParaRPr lang="de-CH"/>
        </a:p>
      </dgm:t>
    </dgm:pt>
    <dgm:pt modelId="{BB344083-C56C-4CFB-9C7E-3D5A61EA22ED}">
      <dgm:prSet/>
      <dgm:spPr/>
      <dgm:t>
        <a:bodyPr/>
        <a:lstStyle/>
        <a:p>
          <a:pPr rtl="0"/>
          <a:r>
            <a:rPr lang="de-CH" dirty="0" smtClean="0"/>
            <a:t>z.B. Warnsignale für kritische Schwellenwerte, Checklisten</a:t>
          </a:r>
          <a:endParaRPr lang="de-CH" dirty="0"/>
        </a:p>
      </dgm:t>
    </dgm:pt>
    <dgm:pt modelId="{DE4927F4-B10A-463A-9FFC-E122F08801EC}" type="parTrans" cxnId="{09CDAE23-7F2A-41DE-8EA8-E8341E7A1A3B}">
      <dgm:prSet/>
      <dgm:spPr/>
      <dgm:t>
        <a:bodyPr/>
        <a:lstStyle/>
        <a:p>
          <a:endParaRPr lang="de-CH"/>
        </a:p>
      </dgm:t>
    </dgm:pt>
    <dgm:pt modelId="{C07283D9-0147-434A-BDB7-ADCFC94DAC2C}" type="sibTrans" cxnId="{09CDAE23-7F2A-41DE-8EA8-E8341E7A1A3B}">
      <dgm:prSet/>
      <dgm:spPr/>
      <dgm:t>
        <a:bodyPr/>
        <a:lstStyle/>
        <a:p>
          <a:endParaRPr lang="de-CH"/>
        </a:p>
      </dgm:t>
    </dgm:pt>
    <dgm:pt modelId="{19ECDAAA-B568-493A-82AF-B79ECF069333}">
      <dgm:prSet/>
      <dgm:spPr/>
      <dgm:t>
        <a:bodyPr/>
        <a:lstStyle/>
        <a:p>
          <a:pPr rtl="0"/>
          <a:r>
            <a:rPr lang="de-CH" dirty="0" smtClean="0"/>
            <a:t>Human </a:t>
          </a:r>
          <a:r>
            <a:rPr lang="de-CH" dirty="0" err="1" smtClean="0"/>
            <a:t>Factors</a:t>
          </a:r>
          <a:r>
            <a:rPr lang="de-CH" dirty="0" smtClean="0"/>
            <a:t> Training</a:t>
          </a:r>
          <a:endParaRPr lang="de-CH" dirty="0"/>
        </a:p>
      </dgm:t>
    </dgm:pt>
    <dgm:pt modelId="{3DF4E95C-C0FF-4C5A-94F2-F99392707EB3}" type="parTrans" cxnId="{81A9BA18-0039-4CB9-9814-0768C09113C2}">
      <dgm:prSet/>
      <dgm:spPr/>
      <dgm:t>
        <a:bodyPr/>
        <a:lstStyle/>
        <a:p>
          <a:endParaRPr lang="de-CH"/>
        </a:p>
      </dgm:t>
    </dgm:pt>
    <dgm:pt modelId="{77C9C5EA-52A6-45F1-AFD7-D0E90E2FD3A3}" type="sibTrans" cxnId="{81A9BA18-0039-4CB9-9814-0768C09113C2}">
      <dgm:prSet/>
      <dgm:spPr/>
      <dgm:t>
        <a:bodyPr/>
        <a:lstStyle/>
        <a:p>
          <a:endParaRPr lang="de-CH"/>
        </a:p>
      </dgm:t>
    </dgm:pt>
    <dgm:pt modelId="{72B3C6E0-718A-45F1-B9B2-9B83E796252F}">
      <dgm:prSet/>
      <dgm:spPr/>
      <dgm:t>
        <a:bodyPr/>
        <a:lstStyle/>
        <a:p>
          <a:pPr rtl="0"/>
          <a:r>
            <a:rPr lang="de-CH" dirty="0" smtClean="0"/>
            <a:t>Erwerb von Wissen über Prozesse, Einflussfaktoren, Verzerrungen</a:t>
          </a:r>
          <a:endParaRPr lang="de-CH" dirty="0"/>
        </a:p>
      </dgm:t>
    </dgm:pt>
    <dgm:pt modelId="{E0329898-4821-46A3-8D5E-82EBE711046A}" type="parTrans" cxnId="{6DC2AA9F-5D44-4961-9F30-530EAFD8B561}">
      <dgm:prSet/>
      <dgm:spPr/>
      <dgm:t>
        <a:bodyPr/>
        <a:lstStyle/>
        <a:p>
          <a:endParaRPr lang="de-CH"/>
        </a:p>
      </dgm:t>
    </dgm:pt>
    <dgm:pt modelId="{F6990425-5711-4D45-9D52-10F753F9DCC5}" type="sibTrans" cxnId="{6DC2AA9F-5D44-4961-9F30-530EAFD8B561}">
      <dgm:prSet/>
      <dgm:spPr/>
      <dgm:t>
        <a:bodyPr/>
        <a:lstStyle/>
        <a:p>
          <a:endParaRPr lang="de-CH"/>
        </a:p>
      </dgm:t>
    </dgm:pt>
    <dgm:pt modelId="{A13CFE10-726A-4D1D-A4A3-87409CA0C0D1}">
      <dgm:prSet/>
      <dgm:spPr/>
      <dgm:t>
        <a:bodyPr/>
        <a:lstStyle/>
        <a:p>
          <a:pPr rtl="0"/>
          <a:r>
            <a:rPr lang="de-CH" dirty="0" smtClean="0"/>
            <a:t>Training: Konkrete, relevante Situationen, Umgang mit Unsicherheit und Zeitdruck</a:t>
          </a:r>
          <a:endParaRPr lang="de-CH" dirty="0"/>
        </a:p>
      </dgm:t>
    </dgm:pt>
    <dgm:pt modelId="{1554942D-ABC0-4C8D-B41A-C55D27E378D8}" type="parTrans" cxnId="{5E97546C-BC2D-4827-941B-BBFD39C1E067}">
      <dgm:prSet/>
      <dgm:spPr/>
      <dgm:t>
        <a:bodyPr/>
        <a:lstStyle/>
        <a:p>
          <a:endParaRPr lang="de-DE"/>
        </a:p>
      </dgm:t>
    </dgm:pt>
    <dgm:pt modelId="{C27EBDEE-1418-47C1-A983-84E682125923}" type="sibTrans" cxnId="{5E97546C-BC2D-4827-941B-BBFD39C1E067}">
      <dgm:prSet/>
      <dgm:spPr/>
      <dgm:t>
        <a:bodyPr/>
        <a:lstStyle/>
        <a:p>
          <a:endParaRPr lang="de-DE"/>
        </a:p>
      </dgm:t>
    </dgm:pt>
    <dgm:pt modelId="{9111989A-4FD2-4122-9B80-DED78CA1838A}">
      <dgm:prSet/>
      <dgm:spPr/>
      <dgm:t>
        <a:bodyPr/>
        <a:lstStyle/>
        <a:p>
          <a:pPr rtl="0"/>
          <a:r>
            <a:rPr lang="de-CH" dirty="0" smtClean="0"/>
            <a:t>Standards </a:t>
          </a:r>
          <a:r>
            <a:rPr lang="de-CH" dirty="0" err="1" smtClean="0"/>
            <a:t>and</a:t>
          </a:r>
          <a:r>
            <a:rPr lang="de-CH" dirty="0" smtClean="0"/>
            <a:t> </a:t>
          </a:r>
          <a:r>
            <a:rPr lang="de-CH" dirty="0" err="1" smtClean="0"/>
            <a:t>procedures</a:t>
          </a:r>
          <a:endParaRPr lang="de-CH" dirty="0"/>
        </a:p>
      </dgm:t>
    </dgm:pt>
    <dgm:pt modelId="{C78A7C0F-7E5D-465C-9A7D-D8150A1DB5CF}" type="parTrans" cxnId="{525EA88F-2CC0-4756-AC17-F8274A6077EF}">
      <dgm:prSet/>
      <dgm:spPr/>
      <dgm:t>
        <a:bodyPr/>
        <a:lstStyle/>
        <a:p>
          <a:endParaRPr lang="de-DE"/>
        </a:p>
      </dgm:t>
    </dgm:pt>
    <dgm:pt modelId="{638276A8-79A6-4569-9D1B-EB1F8AE7F0B9}" type="sibTrans" cxnId="{525EA88F-2CC0-4756-AC17-F8274A6077EF}">
      <dgm:prSet/>
      <dgm:spPr/>
      <dgm:t>
        <a:bodyPr/>
        <a:lstStyle/>
        <a:p>
          <a:endParaRPr lang="de-DE"/>
        </a:p>
      </dgm:t>
    </dgm:pt>
    <dgm:pt modelId="{8F9882B1-36B3-4A32-8331-CE633939A65A}">
      <dgm:prSet/>
      <dgm:spPr/>
      <dgm:t>
        <a:bodyPr/>
        <a:lstStyle/>
        <a:p>
          <a:pPr rtl="0"/>
          <a:endParaRPr lang="de-CH" dirty="0"/>
        </a:p>
      </dgm:t>
    </dgm:pt>
    <dgm:pt modelId="{BF2DA8D6-654D-4EC9-90D9-5DF15CBAB439}" type="parTrans" cxnId="{BE98ED86-D718-4882-BE6D-41BB378FB1CD}">
      <dgm:prSet/>
      <dgm:spPr/>
      <dgm:t>
        <a:bodyPr/>
        <a:lstStyle/>
        <a:p>
          <a:endParaRPr lang="de-DE"/>
        </a:p>
      </dgm:t>
    </dgm:pt>
    <dgm:pt modelId="{81186723-FBAA-4258-905E-C13CC846CFB8}" type="sibTrans" cxnId="{BE98ED86-D718-4882-BE6D-41BB378FB1CD}">
      <dgm:prSet/>
      <dgm:spPr/>
      <dgm:t>
        <a:bodyPr/>
        <a:lstStyle/>
        <a:p>
          <a:endParaRPr lang="de-DE"/>
        </a:p>
      </dgm:t>
    </dgm:pt>
    <dgm:pt modelId="{308A539F-1A75-428E-B226-3A0F6B4AF332}">
      <dgm:prSet/>
      <dgm:spPr/>
      <dgm:t>
        <a:bodyPr/>
        <a:lstStyle/>
        <a:p>
          <a:pPr rtl="0"/>
          <a:endParaRPr lang="de-CH" dirty="0"/>
        </a:p>
      </dgm:t>
    </dgm:pt>
    <dgm:pt modelId="{1AC2F4F3-99CF-4EB3-819A-2ECA393D3285}" type="parTrans" cxnId="{4A8F0FDC-06D6-4F1E-AD53-8423711A87CD}">
      <dgm:prSet/>
      <dgm:spPr/>
      <dgm:t>
        <a:bodyPr/>
        <a:lstStyle/>
        <a:p>
          <a:endParaRPr lang="de-DE"/>
        </a:p>
      </dgm:t>
    </dgm:pt>
    <dgm:pt modelId="{8BCDAF48-0D46-46AF-9725-A3896605946F}" type="sibTrans" cxnId="{4A8F0FDC-06D6-4F1E-AD53-8423711A87CD}">
      <dgm:prSet/>
      <dgm:spPr/>
      <dgm:t>
        <a:bodyPr/>
        <a:lstStyle/>
        <a:p>
          <a:endParaRPr lang="de-DE"/>
        </a:p>
      </dgm:t>
    </dgm:pt>
    <dgm:pt modelId="{185D1880-5AF3-436D-ACCF-DF07F3564574}">
      <dgm:prSet/>
      <dgm:spPr/>
      <dgm:t>
        <a:bodyPr/>
        <a:lstStyle/>
        <a:p>
          <a:pPr rtl="0"/>
          <a:r>
            <a:rPr lang="de-CH" dirty="0" smtClean="0"/>
            <a:t>FB Kultur etablieren</a:t>
          </a:r>
          <a:endParaRPr lang="de-CH" dirty="0"/>
        </a:p>
      </dgm:t>
    </dgm:pt>
    <dgm:pt modelId="{A93463D1-D75F-434E-9FBE-5211F17A759F}" type="parTrans" cxnId="{E5667EB6-6258-420F-8DA7-00FDFC14DD34}">
      <dgm:prSet/>
      <dgm:spPr/>
    </dgm:pt>
    <dgm:pt modelId="{47CB92BE-A1D6-49F3-BDDB-DA244BD97722}" type="sibTrans" cxnId="{E5667EB6-6258-420F-8DA7-00FDFC14DD34}">
      <dgm:prSet/>
      <dgm:spPr/>
    </dgm:pt>
    <dgm:pt modelId="{DA7250CF-FC0D-4DB6-872C-0CA942A2E3B5}">
      <dgm:prSet/>
      <dgm:spPr/>
      <dgm:t>
        <a:bodyPr/>
        <a:lstStyle/>
        <a:p>
          <a:pPr rtl="0"/>
          <a:endParaRPr lang="de-CH" dirty="0"/>
        </a:p>
      </dgm:t>
    </dgm:pt>
    <dgm:pt modelId="{B9A2A254-AFB8-4B0E-BA7F-704DF99D2006}" type="parTrans" cxnId="{C5165A30-C80A-4002-9B85-0C60B0ED04F8}">
      <dgm:prSet/>
      <dgm:spPr/>
    </dgm:pt>
    <dgm:pt modelId="{ACED99BC-5438-4966-86EC-8502491BC820}" type="sibTrans" cxnId="{C5165A30-C80A-4002-9B85-0C60B0ED04F8}">
      <dgm:prSet/>
      <dgm:spPr/>
    </dgm:pt>
    <dgm:pt modelId="{906D7B72-D657-4E9D-AA80-42C6A1957ED6}">
      <dgm:prSet/>
      <dgm:spPr/>
      <dgm:t>
        <a:bodyPr/>
        <a:lstStyle/>
        <a:p>
          <a:pPr rtl="0"/>
          <a:endParaRPr lang="de-CH" dirty="0"/>
        </a:p>
      </dgm:t>
    </dgm:pt>
    <dgm:pt modelId="{9BA08347-9ECA-4E59-9041-2F553A572686}" type="parTrans" cxnId="{D490CCF4-AC58-4B0F-81AE-70FF091787A4}">
      <dgm:prSet/>
      <dgm:spPr/>
    </dgm:pt>
    <dgm:pt modelId="{09E719C7-6E3C-483B-A559-B148D24D59BE}" type="sibTrans" cxnId="{D490CCF4-AC58-4B0F-81AE-70FF091787A4}">
      <dgm:prSet/>
      <dgm:spPr/>
    </dgm:pt>
    <dgm:pt modelId="{0ED0AA95-A5AE-4D17-BC6E-86949AB3CF3A}" type="pres">
      <dgm:prSet presAssocID="{C0567767-E440-4BC3-B02D-B5D49A917E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CCEC5126-259C-4BF8-A918-62B9C4090353}" type="pres">
      <dgm:prSet presAssocID="{2DCA09FF-2A99-4ED3-8309-C6C7C19F0FA6}" presName="composite" presStyleCnt="0"/>
      <dgm:spPr/>
    </dgm:pt>
    <dgm:pt modelId="{483FBDFA-93C2-4AFC-9453-A5099FE3DA3E}" type="pres">
      <dgm:prSet presAssocID="{2DCA09FF-2A99-4ED3-8309-C6C7C19F0FA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59851EC-6387-4F28-9346-534F6D952093}" type="pres">
      <dgm:prSet presAssocID="{2DCA09FF-2A99-4ED3-8309-C6C7C19F0FA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0738726-FF07-4FAC-84D0-1A578943C1DE}" type="pres">
      <dgm:prSet presAssocID="{CAD7FCCA-6313-4861-8247-CA83853899F5}" presName="space" presStyleCnt="0"/>
      <dgm:spPr/>
    </dgm:pt>
    <dgm:pt modelId="{2F9B3393-B7F3-4585-9844-ED2E9E140ACC}" type="pres">
      <dgm:prSet presAssocID="{19ECDAAA-B568-493A-82AF-B79ECF069333}" presName="composite" presStyleCnt="0"/>
      <dgm:spPr/>
    </dgm:pt>
    <dgm:pt modelId="{2186491B-559D-417D-BAD7-AC39E6B68CC5}" type="pres">
      <dgm:prSet presAssocID="{19ECDAAA-B568-493A-82AF-B79ECF06933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CBEB2F8-AEE0-4C77-A874-5E2044D53BDA}" type="pres">
      <dgm:prSet presAssocID="{19ECDAAA-B568-493A-82AF-B79ECF06933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525EA88F-2CC0-4756-AC17-F8274A6077EF}" srcId="{2DCA09FF-2A99-4ED3-8309-C6C7C19F0FA6}" destId="{9111989A-4FD2-4122-9B80-DED78CA1838A}" srcOrd="2" destOrd="0" parTransId="{C78A7C0F-7E5D-465C-9A7D-D8150A1DB5CF}" sibTransId="{638276A8-79A6-4569-9D1B-EB1F8AE7F0B9}"/>
    <dgm:cxn modelId="{503337F8-DEA7-45F1-AE63-159DB7D63CD5}" type="presOf" srcId="{906D7B72-D657-4E9D-AA80-42C6A1957ED6}" destId="{4CBEB2F8-AEE0-4C77-A874-5E2044D53BDA}" srcOrd="0" destOrd="1" presId="urn:microsoft.com/office/officeart/2005/8/layout/hList1"/>
    <dgm:cxn modelId="{26C52518-6C1C-4A30-82E5-87A7E6F4FB01}" type="presOf" srcId="{9111989A-4FD2-4122-9B80-DED78CA1838A}" destId="{059851EC-6387-4F28-9346-534F6D952093}" srcOrd="0" destOrd="2" presId="urn:microsoft.com/office/officeart/2005/8/layout/hList1"/>
    <dgm:cxn modelId="{09CDAE23-7F2A-41DE-8EA8-E8341E7A1A3B}" srcId="{2DCA09FF-2A99-4ED3-8309-C6C7C19F0FA6}" destId="{BB344083-C56C-4CFB-9C7E-3D5A61EA22ED}" srcOrd="0" destOrd="0" parTransId="{DE4927F4-B10A-463A-9FFC-E122F08801EC}" sibTransId="{C07283D9-0147-434A-BDB7-ADCFC94DAC2C}"/>
    <dgm:cxn modelId="{D490CCF4-AC58-4B0F-81AE-70FF091787A4}" srcId="{19ECDAAA-B568-493A-82AF-B79ECF069333}" destId="{906D7B72-D657-4E9D-AA80-42C6A1957ED6}" srcOrd="1" destOrd="0" parTransId="{9BA08347-9ECA-4E59-9041-2F553A572686}" sibTransId="{09E719C7-6E3C-483B-A559-B148D24D59BE}"/>
    <dgm:cxn modelId="{5E97546C-BC2D-4827-941B-BBFD39C1E067}" srcId="{19ECDAAA-B568-493A-82AF-B79ECF069333}" destId="{A13CFE10-726A-4D1D-A4A3-87409CA0C0D1}" srcOrd="2" destOrd="0" parTransId="{1554942D-ABC0-4C8D-B41A-C55D27E378D8}" sibTransId="{C27EBDEE-1418-47C1-A983-84E682125923}"/>
    <dgm:cxn modelId="{0432BF31-6E96-43A2-BF06-D5E61A62F7AA}" type="presOf" srcId="{72B3C6E0-718A-45F1-B9B2-9B83E796252F}" destId="{4CBEB2F8-AEE0-4C77-A874-5E2044D53BDA}" srcOrd="0" destOrd="0" presId="urn:microsoft.com/office/officeart/2005/8/layout/hList1"/>
    <dgm:cxn modelId="{E5667EB6-6258-420F-8DA7-00FDFC14DD34}" srcId="{2DCA09FF-2A99-4ED3-8309-C6C7C19F0FA6}" destId="{185D1880-5AF3-436D-ACCF-DF07F3564574}" srcOrd="4" destOrd="0" parTransId="{A93463D1-D75F-434E-9FBE-5211F17A759F}" sibTransId="{47CB92BE-A1D6-49F3-BDDB-DA244BD97722}"/>
    <dgm:cxn modelId="{C5165A30-C80A-4002-9B85-0C60B0ED04F8}" srcId="{2DCA09FF-2A99-4ED3-8309-C6C7C19F0FA6}" destId="{DA7250CF-FC0D-4DB6-872C-0CA942A2E3B5}" srcOrd="3" destOrd="0" parTransId="{B9A2A254-AFB8-4B0E-BA7F-704DF99D2006}" sibTransId="{ACED99BC-5438-4966-86EC-8502491BC820}"/>
    <dgm:cxn modelId="{360EFFD5-69D7-4E71-8A88-33A41C2DFCB5}" type="presOf" srcId="{DA7250CF-FC0D-4DB6-872C-0CA942A2E3B5}" destId="{059851EC-6387-4F28-9346-534F6D952093}" srcOrd="0" destOrd="3" presId="urn:microsoft.com/office/officeart/2005/8/layout/hList1"/>
    <dgm:cxn modelId="{63A322B6-F1CE-479B-85AC-CC00A9A00A01}" type="presOf" srcId="{C0567767-E440-4BC3-B02D-B5D49A917EFE}" destId="{0ED0AA95-A5AE-4D17-BC6E-86949AB3CF3A}" srcOrd="0" destOrd="0" presId="urn:microsoft.com/office/officeart/2005/8/layout/hList1"/>
    <dgm:cxn modelId="{09C6AAEF-D152-4D5C-A9AC-FEE16898273A}" type="presOf" srcId="{8F9882B1-36B3-4A32-8331-CE633939A65A}" destId="{059851EC-6387-4F28-9346-534F6D952093}" srcOrd="0" destOrd="1" presId="urn:microsoft.com/office/officeart/2005/8/layout/hList1"/>
    <dgm:cxn modelId="{B47E20CD-0565-40D0-A978-9BC1CDA32273}" type="presOf" srcId="{A13CFE10-726A-4D1D-A4A3-87409CA0C0D1}" destId="{4CBEB2F8-AEE0-4C77-A874-5E2044D53BDA}" srcOrd="0" destOrd="2" presId="urn:microsoft.com/office/officeart/2005/8/layout/hList1"/>
    <dgm:cxn modelId="{B619CF49-3D3E-4AE5-82FB-47EF30318911}" type="presOf" srcId="{19ECDAAA-B568-493A-82AF-B79ECF069333}" destId="{2186491B-559D-417D-BAD7-AC39E6B68CC5}" srcOrd="0" destOrd="0" presId="urn:microsoft.com/office/officeart/2005/8/layout/hList1"/>
    <dgm:cxn modelId="{6DC2AA9F-5D44-4961-9F30-530EAFD8B561}" srcId="{19ECDAAA-B568-493A-82AF-B79ECF069333}" destId="{72B3C6E0-718A-45F1-B9B2-9B83E796252F}" srcOrd="0" destOrd="0" parTransId="{E0329898-4821-46A3-8D5E-82EBE711046A}" sibTransId="{F6990425-5711-4D45-9D52-10F753F9DCC5}"/>
    <dgm:cxn modelId="{54CE4CEF-FF82-45FF-BFE5-CE9835BC2010}" type="presOf" srcId="{185D1880-5AF3-436D-ACCF-DF07F3564574}" destId="{059851EC-6387-4F28-9346-534F6D952093}" srcOrd="0" destOrd="4" presId="urn:microsoft.com/office/officeart/2005/8/layout/hList1"/>
    <dgm:cxn modelId="{81A9BA18-0039-4CB9-9814-0768C09113C2}" srcId="{C0567767-E440-4BC3-B02D-B5D49A917EFE}" destId="{19ECDAAA-B568-493A-82AF-B79ECF069333}" srcOrd="1" destOrd="0" parTransId="{3DF4E95C-C0FF-4C5A-94F2-F99392707EB3}" sibTransId="{77C9C5EA-52A6-45F1-AFD7-D0E90E2FD3A3}"/>
    <dgm:cxn modelId="{D11B972E-6B0C-4F87-8C3D-695B14ADBE83}" type="presOf" srcId="{BB344083-C56C-4CFB-9C7E-3D5A61EA22ED}" destId="{059851EC-6387-4F28-9346-534F6D952093}" srcOrd="0" destOrd="0" presId="urn:microsoft.com/office/officeart/2005/8/layout/hList1"/>
    <dgm:cxn modelId="{77912E44-AB38-42ED-8792-030B5A9D4DA3}" type="presOf" srcId="{308A539F-1A75-428E-B226-3A0F6B4AF332}" destId="{059851EC-6387-4F28-9346-534F6D952093}" srcOrd="0" destOrd="5" presId="urn:microsoft.com/office/officeart/2005/8/layout/hList1"/>
    <dgm:cxn modelId="{BA8AFC0E-997D-469F-8456-20779580367A}" srcId="{C0567767-E440-4BC3-B02D-B5D49A917EFE}" destId="{2DCA09FF-2A99-4ED3-8309-C6C7C19F0FA6}" srcOrd="0" destOrd="0" parTransId="{EFF04C99-DAFC-49CF-9916-16F0EAF6AFBE}" sibTransId="{CAD7FCCA-6313-4861-8247-CA83853899F5}"/>
    <dgm:cxn modelId="{BE98ED86-D718-4882-BE6D-41BB378FB1CD}" srcId="{2DCA09FF-2A99-4ED3-8309-C6C7C19F0FA6}" destId="{8F9882B1-36B3-4A32-8331-CE633939A65A}" srcOrd="1" destOrd="0" parTransId="{BF2DA8D6-654D-4EC9-90D9-5DF15CBAB439}" sibTransId="{81186723-FBAA-4258-905E-C13CC846CFB8}"/>
    <dgm:cxn modelId="{1D0380AB-E86C-40EC-A4EE-12CCBB6B13C5}" type="presOf" srcId="{2DCA09FF-2A99-4ED3-8309-C6C7C19F0FA6}" destId="{483FBDFA-93C2-4AFC-9453-A5099FE3DA3E}" srcOrd="0" destOrd="0" presId="urn:microsoft.com/office/officeart/2005/8/layout/hList1"/>
    <dgm:cxn modelId="{4A8F0FDC-06D6-4F1E-AD53-8423711A87CD}" srcId="{2DCA09FF-2A99-4ED3-8309-C6C7C19F0FA6}" destId="{308A539F-1A75-428E-B226-3A0F6B4AF332}" srcOrd="5" destOrd="0" parTransId="{1AC2F4F3-99CF-4EB3-819A-2ECA393D3285}" sibTransId="{8BCDAF48-0D46-46AF-9725-A3896605946F}"/>
    <dgm:cxn modelId="{9B402389-9C73-44D7-BA9B-07409AE153BF}" type="presParOf" srcId="{0ED0AA95-A5AE-4D17-BC6E-86949AB3CF3A}" destId="{CCEC5126-259C-4BF8-A918-62B9C4090353}" srcOrd="0" destOrd="0" presId="urn:microsoft.com/office/officeart/2005/8/layout/hList1"/>
    <dgm:cxn modelId="{799B1097-6C6D-43D8-A525-043E3BF752CC}" type="presParOf" srcId="{CCEC5126-259C-4BF8-A918-62B9C4090353}" destId="{483FBDFA-93C2-4AFC-9453-A5099FE3DA3E}" srcOrd="0" destOrd="0" presId="urn:microsoft.com/office/officeart/2005/8/layout/hList1"/>
    <dgm:cxn modelId="{A2A5F44A-7191-4F3C-A108-46C5D57A1A02}" type="presParOf" srcId="{CCEC5126-259C-4BF8-A918-62B9C4090353}" destId="{059851EC-6387-4F28-9346-534F6D952093}" srcOrd="1" destOrd="0" presId="urn:microsoft.com/office/officeart/2005/8/layout/hList1"/>
    <dgm:cxn modelId="{54FBB512-0341-44BC-BB1C-DF51F286D5DF}" type="presParOf" srcId="{0ED0AA95-A5AE-4D17-BC6E-86949AB3CF3A}" destId="{60738726-FF07-4FAC-84D0-1A578943C1DE}" srcOrd="1" destOrd="0" presId="urn:microsoft.com/office/officeart/2005/8/layout/hList1"/>
    <dgm:cxn modelId="{D27ED447-C56F-41C3-AB03-C7966939EDD8}" type="presParOf" srcId="{0ED0AA95-A5AE-4D17-BC6E-86949AB3CF3A}" destId="{2F9B3393-B7F3-4585-9844-ED2E9E140ACC}" srcOrd="2" destOrd="0" presId="urn:microsoft.com/office/officeart/2005/8/layout/hList1"/>
    <dgm:cxn modelId="{B473767E-D9D1-475B-BD8E-1C7E99F2D868}" type="presParOf" srcId="{2F9B3393-B7F3-4585-9844-ED2E9E140ACC}" destId="{2186491B-559D-417D-BAD7-AC39E6B68CC5}" srcOrd="0" destOrd="0" presId="urn:microsoft.com/office/officeart/2005/8/layout/hList1"/>
    <dgm:cxn modelId="{1466BB07-718F-41DD-80D7-47295617E2DE}" type="presParOf" srcId="{2F9B3393-B7F3-4585-9844-ED2E9E140ACC}" destId="{4CBEB2F8-AEE0-4C77-A874-5E2044D53B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FBDFA-93C2-4AFC-9453-A5099FE3DA3E}">
      <dsp:nvSpPr>
        <dsp:cNvPr id="0" name=""/>
        <dsp:cNvSpPr/>
      </dsp:nvSpPr>
      <dsp:spPr>
        <a:xfrm>
          <a:off x="44" y="48942"/>
          <a:ext cx="4263212" cy="792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b="0" kern="1200" dirty="0" smtClean="0"/>
            <a:t>Technische/ organisatorische Hilfsmittel</a:t>
          </a:r>
          <a:endParaRPr lang="de-CH" sz="2300" b="0" kern="1200" dirty="0"/>
        </a:p>
      </dsp:txBody>
      <dsp:txXfrm>
        <a:off x="44" y="48942"/>
        <a:ext cx="4263212" cy="792760"/>
      </dsp:txXfrm>
    </dsp:sp>
    <dsp:sp modelId="{059851EC-6387-4F28-9346-534F6D952093}">
      <dsp:nvSpPr>
        <dsp:cNvPr id="0" name=""/>
        <dsp:cNvSpPr/>
      </dsp:nvSpPr>
      <dsp:spPr>
        <a:xfrm>
          <a:off x="44" y="841702"/>
          <a:ext cx="4263212" cy="3030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2300" kern="1200" dirty="0" smtClean="0"/>
            <a:t>z.B. Warnsignale für kritische Schwellenwerte, Checklisten</a:t>
          </a:r>
          <a:endParaRPr lang="de-CH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CH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2300" kern="1200" dirty="0" smtClean="0"/>
            <a:t>Standards </a:t>
          </a:r>
          <a:r>
            <a:rPr lang="de-CH" sz="2300" kern="1200" dirty="0" err="1" smtClean="0"/>
            <a:t>and</a:t>
          </a:r>
          <a:r>
            <a:rPr lang="de-CH" sz="2300" kern="1200" dirty="0" smtClean="0"/>
            <a:t> </a:t>
          </a:r>
          <a:r>
            <a:rPr lang="de-CH" sz="2300" kern="1200" dirty="0" err="1" smtClean="0"/>
            <a:t>procedures</a:t>
          </a:r>
          <a:endParaRPr lang="de-CH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CH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2300" kern="1200" dirty="0" smtClean="0"/>
            <a:t>FB Kultur etablieren</a:t>
          </a:r>
          <a:endParaRPr lang="de-CH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CH" sz="2300" kern="1200" dirty="0"/>
        </a:p>
      </dsp:txBody>
      <dsp:txXfrm>
        <a:off x="44" y="841702"/>
        <a:ext cx="4263212" cy="3030479"/>
      </dsp:txXfrm>
    </dsp:sp>
    <dsp:sp modelId="{2186491B-559D-417D-BAD7-AC39E6B68CC5}">
      <dsp:nvSpPr>
        <dsp:cNvPr id="0" name=""/>
        <dsp:cNvSpPr/>
      </dsp:nvSpPr>
      <dsp:spPr>
        <a:xfrm>
          <a:off x="4860106" y="48942"/>
          <a:ext cx="4263212" cy="792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 smtClean="0"/>
            <a:t>Human </a:t>
          </a:r>
          <a:r>
            <a:rPr lang="de-CH" sz="2300" kern="1200" dirty="0" err="1" smtClean="0"/>
            <a:t>Factors</a:t>
          </a:r>
          <a:r>
            <a:rPr lang="de-CH" sz="2300" kern="1200" dirty="0" smtClean="0"/>
            <a:t> Training</a:t>
          </a:r>
          <a:endParaRPr lang="de-CH" sz="2300" kern="1200" dirty="0"/>
        </a:p>
      </dsp:txBody>
      <dsp:txXfrm>
        <a:off x="4860106" y="48942"/>
        <a:ext cx="4263212" cy="792760"/>
      </dsp:txXfrm>
    </dsp:sp>
    <dsp:sp modelId="{4CBEB2F8-AEE0-4C77-A874-5E2044D53BDA}">
      <dsp:nvSpPr>
        <dsp:cNvPr id="0" name=""/>
        <dsp:cNvSpPr/>
      </dsp:nvSpPr>
      <dsp:spPr>
        <a:xfrm>
          <a:off x="4860106" y="841702"/>
          <a:ext cx="4263212" cy="3030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2300" kern="1200" dirty="0" smtClean="0"/>
            <a:t>Erwerb von Wissen über Prozesse, Einflussfaktoren, Verzerrungen</a:t>
          </a:r>
          <a:endParaRPr lang="de-CH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CH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2300" kern="1200" dirty="0" smtClean="0"/>
            <a:t>Training: Konkrete, relevante Situationen, Umgang mit Unsicherheit und Zeitdruck</a:t>
          </a:r>
          <a:endParaRPr lang="de-CH" sz="2300" kern="1200" dirty="0"/>
        </a:p>
      </dsp:txBody>
      <dsp:txXfrm>
        <a:off x="4860106" y="841702"/>
        <a:ext cx="4263212" cy="3030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fld id="{ECBBE573-2055-42DD-81AE-DB6B82D7CCE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950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defRPr sz="1200" b="0">
                <a:solidFill>
                  <a:schemeClr val="tx1"/>
                </a:solidFill>
              </a:defRPr>
            </a:lvl1pPr>
          </a:lstStyle>
          <a:p>
            <a:fld id="{6F1F3729-FB41-41FE-8222-A46DA02A6FB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20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1984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3969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25954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67938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637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15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02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320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23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0B44-2653-4A7A-919C-A0DA9CB0DD7E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030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46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baseline="0" dirty="0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FSP-Fachtagung "Qualitätssicherung in der Berufseignungsdiagnostik"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7288C3-1DAF-4FFF-AACF-50D87F924D71}" type="datetime1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27.10.2022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ZHAW IAP Institut für Angewandte Psychologie</a:t>
            </a:r>
          </a:p>
        </p:txBody>
      </p:sp>
    </p:spTree>
    <p:extLst>
      <p:ext uri="{BB962C8B-B14F-4D97-AF65-F5344CB8AC3E}">
        <p14:creationId xmlns:p14="http://schemas.microsoft.com/office/powerpoint/2010/main" val="235059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2CF8A-B2E0-49EF-A2D7-BE427A4E47ED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80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67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48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42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24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27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3729-FB41-41FE-8222-A46DA02A6FB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78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3266" y="333376"/>
            <a:ext cx="7127872" cy="8636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CH" dirty="0" err="1"/>
              <a:t>Departementsname</a:t>
            </a:r>
            <a:r>
              <a:rPr lang="de-CH" dirty="0"/>
              <a:t> oder Institutsname eintragen, </a:t>
            </a:r>
            <a:br>
              <a:rPr lang="de-CH" dirty="0"/>
            </a:br>
            <a:r>
              <a:rPr lang="de-CH" dirty="0"/>
              <a:t>max. 3 Zeilen</a:t>
            </a:r>
            <a:endParaRPr lang="de-CH" noProof="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03264" y="1485900"/>
            <a:ext cx="8496299" cy="3454400"/>
          </a:xfrm>
        </p:spPr>
        <p:txBody>
          <a:bodyPr tIns="0"/>
          <a:lstStyle>
            <a:lvl1pPr marL="0" indent="0">
              <a:buFontTx/>
              <a:buNone/>
              <a:defRPr sz="1900" cap="all" baseline="0"/>
            </a:lvl1pPr>
          </a:lstStyle>
          <a:p>
            <a:pPr lvl="0"/>
            <a:r>
              <a:rPr lang="de-CH" noProof="0" dirty="0"/>
              <a:t>Titel der Präsentation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88728" y="5175111"/>
            <a:ext cx="1095426" cy="142481"/>
          </a:xfrm>
        </p:spPr>
        <p:txBody>
          <a:bodyPr/>
          <a:lstStyle>
            <a:lvl1pPr>
              <a:defRPr/>
            </a:lvl1pPr>
          </a:lstStyle>
          <a:p>
            <a:fld id="{A93144A4-A6A9-493D-B2F9-AB16947E7099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703263" y="5175110"/>
            <a:ext cx="1584573" cy="1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defTabSz="9577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600" b="0" dirty="0">
                <a:solidFill>
                  <a:schemeClr val="tx1"/>
                </a:solidFill>
              </a:rPr>
              <a:t>Zürcher  Fachhochschule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88" y="331200"/>
            <a:ext cx="804762" cy="93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EF7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77C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21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22" name="Rechteck 21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Layout»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1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D7DA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5CB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63A7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9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C69F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8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45BF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8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9" name="Rechteck 18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Layout»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28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939F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9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ung 14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 userDrawn="1"/>
        </p:nvSpPr>
        <p:spPr>
          <a:xfrm>
            <a:off x="10066334" y="139550"/>
            <a:ext cx="1879870" cy="30777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Titel 32pt/32pt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Text 18pt/22pt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 Abstand vor Text 6pt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2130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389938" y="1124200"/>
            <a:ext cx="4483507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5024427" y="1124200"/>
            <a:ext cx="4489657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 userDrawn="1"/>
        </p:nvSpPr>
        <p:spPr>
          <a:xfrm>
            <a:off x="10066334" y="139550"/>
            <a:ext cx="1879870" cy="30777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Titel 32pt/32pt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Text 18pt/22pt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 Abstand vor Text 6pt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763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453F-6806-4C51-BA69-51D2C9F2CC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703263" y="1773238"/>
            <a:ext cx="8496300" cy="316757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1196975"/>
            <a:ext cx="8496300" cy="288925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633237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F28C5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3" name="Gerade Verbindung 12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hteck 21"/>
          <p:cNvSpPr/>
          <p:nvPr userDrawn="1"/>
        </p:nvSpPr>
        <p:spPr>
          <a:xfrm>
            <a:off x="10066334" y="139550"/>
            <a:ext cx="1879870" cy="30777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Titel 32pt/32pt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Text 18pt/22pt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 Abstand vor Text 6pt</a:t>
            </a:r>
          </a:p>
        </p:txBody>
      </p:sp>
      <p:grpSp>
        <p:nvGrpSpPr>
          <p:cNvPr id="3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8" name="Rechteck 27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 »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1" name="Rechteck 30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25" name="Gerade Verbindung 24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73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73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094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EF798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/>
          <p:cNvSpPr/>
          <p:nvPr userDrawn="1"/>
        </p:nvSpPr>
        <p:spPr>
          <a:xfrm>
            <a:off x="10066334" y="139550"/>
            <a:ext cx="1879870" cy="30777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Titel 32pt/32pt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Text 18pt/22pt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 Abstand vor Text 6pt</a:t>
            </a:r>
          </a:p>
        </p:txBody>
      </p:sp>
      <p:grpSp>
        <p:nvGrpSpPr>
          <p:cNvPr id="25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6" name="Rechteck 25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 »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30" name="Gruppieren 29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31" name="Gerade Verbindung 30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73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73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995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77C8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5" name="Gerade Verbindung 14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/>
          <p:cNvSpPr/>
          <p:nvPr userDrawn="1"/>
        </p:nvSpPr>
        <p:spPr>
          <a:xfrm>
            <a:off x="10066334" y="139550"/>
            <a:ext cx="1879870" cy="30777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Titel 32pt/32pt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Text 18pt/22pt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 Abstand vor Text 6pt</a:t>
            </a:r>
          </a:p>
        </p:txBody>
      </p:sp>
      <p:grpSp>
        <p:nvGrpSpPr>
          <p:cNvPr id="25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6" name="Rechteck 25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 »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73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73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0669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D7DA0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>
          <a:xfrm>
            <a:off x="10066334" y="139550"/>
            <a:ext cx="1879870" cy="30777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Titel 32pt/32pt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Text 18pt/22pt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 Abstand vor Text 6pt</a:t>
            </a:r>
          </a:p>
        </p:txBody>
      </p:sp>
      <p:grpSp>
        <p:nvGrpSpPr>
          <p:cNvPr id="26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7" name="Rechteck 26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 »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24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73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73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772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0486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969" y="142929"/>
            <a:ext cx="9515803" cy="49020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9" name="Gruppierung 8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2315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610" y="1161451"/>
            <a:ext cx="9125473" cy="3912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11" name="Gruppierung 10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1986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611" y="1161451"/>
            <a:ext cx="4484281" cy="38886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0"/>
          </p:nvPr>
        </p:nvSpPr>
        <p:spPr>
          <a:xfrm>
            <a:off x="5030203" y="1161451"/>
            <a:ext cx="4484281" cy="38886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1863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/>
          <p:cNvSpPr>
            <a:spLocks noGrp="1"/>
          </p:cNvSpPr>
          <p:nvPr>
            <p:ph type="pic" idx="10"/>
          </p:nvPr>
        </p:nvSpPr>
        <p:spPr>
          <a:xfrm>
            <a:off x="5030203" y="1161451"/>
            <a:ext cx="4484281" cy="38886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Inhaltsplatzhalter 2"/>
          <p:cNvSpPr>
            <a:spLocks noGrp="1"/>
          </p:cNvSpPr>
          <p:nvPr>
            <p:ph sz="half" idx="1"/>
          </p:nvPr>
        </p:nvSpPr>
        <p:spPr>
          <a:xfrm>
            <a:off x="389938" y="1124200"/>
            <a:ext cx="4484281" cy="3942000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785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611" y="1161451"/>
            <a:ext cx="4484281" cy="189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1"/>
          </p:nvPr>
        </p:nvSpPr>
        <p:spPr>
          <a:xfrm>
            <a:off x="388611" y="3152120"/>
            <a:ext cx="4484281" cy="189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4" name="Bildplatzhalter 2"/>
          <p:cNvSpPr>
            <a:spLocks noGrp="1"/>
          </p:cNvSpPr>
          <p:nvPr>
            <p:ph type="pic" idx="10"/>
          </p:nvPr>
        </p:nvSpPr>
        <p:spPr>
          <a:xfrm>
            <a:off x="5030203" y="1161451"/>
            <a:ext cx="4484281" cy="38886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06542" y="38840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27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453F-6806-4C51-BA69-51D2C9F2CC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703266" y="1773238"/>
            <a:ext cx="4103687" cy="316757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4052" y="1196975"/>
            <a:ext cx="4103687" cy="350632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076665" y="1196974"/>
            <a:ext cx="4103687" cy="350632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5095879" y="1773238"/>
            <a:ext cx="4103687" cy="316757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8601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eschriftu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sz="half" idx="12"/>
          </p:nvPr>
        </p:nvSpPr>
        <p:spPr>
          <a:xfrm>
            <a:off x="383453" y="3100633"/>
            <a:ext cx="4484281" cy="1946911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5" name="Bildplatzhalter 2"/>
          <p:cNvSpPr>
            <a:spLocks noGrp="1"/>
          </p:cNvSpPr>
          <p:nvPr>
            <p:ph type="pic" idx="10"/>
          </p:nvPr>
        </p:nvSpPr>
        <p:spPr>
          <a:xfrm>
            <a:off x="5030203" y="1161451"/>
            <a:ext cx="4484281" cy="38886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7" name="Bildplatzhalter 2"/>
          <p:cNvSpPr>
            <a:spLocks noGrp="1"/>
          </p:cNvSpPr>
          <p:nvPr>
            <p:ph type="pic" idx="1"/>
          </p:nvPr>
        </p:nvSpPr>
        <p:spPr>
          <a:xfrm>
            <a:off x="388611" y="1161451"/>
            <a:ext cx="4484281" cy="189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24" name="Gruppierung 23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25" name="Gerade Verbindung 24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06542" y="38840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3280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ohne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5381138" y="5708600"/>
            <a:ext cx="3704406" cy="175200"/>
          </a:xfrm>
        </p:spPr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9109996" y="5708600"/>
            <a:ext cx="389938" cy="175200"/>
          </a:xfrm>
        </p:spPr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9593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usatzelemente Porträ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0"/>
          </p:nvPr>
        </p:nvSpPr>
        <p:spPr>
          <a:xfrm>
            <a:off x="388610" y="3139264"/>
            <a:ext cx="1949688" cy="146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73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" name="Freihandform: Form 7"/>
          <p:cNvSpPr>
            <a:spLocks noGrp="1" noChangeAspect="1"/>
          </p:cNvSpPr>
          <p:nvPr>
            <p:ph type="pic" sz="quarter" idx="11"/>
          </p:nvPr>
        </p:nvSpPr>
        <p:spPr>
          <a:xfrm>
            <a:off x="2780539" y="3139264"/>
            <a:ext cx="1949688" cy="146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73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4" name="Freihandform: Form 7"/>
          <p:cNvSpPr>
            <a:spLocks noGrp="1" noChangeAspect="1"/>
          </p:cNvSpPr>
          <p:nvPr>
            <p:ph type="pic" sz="quarter" idx="12"/>
          </p:nvPr>
        </p:nvSpPr>
        <p:spPr>
          <a:xfrm>
            <a:off x="5172468" y="3139264"/>
            <a:ext cx="1949688" cy="146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73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Freihandform: Form 7"/>
          <p:cNvSpPr>
            <a:spLocks noGrp="1" noChangeAspect="1"/>
          </p:cNvSpPr>
          <p:nvPr>
            <p:ph type="pic" sz="quarter" idx="13"/>
          </p:nvPr>
        </p:nvSpPr>
        <p:spPr>
          <a:xfrm>
            <a:off x="7564396" y="3139264"/>
            <a:ext cx="1949688" cy="146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73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Zusatzelemente für Präsentationen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5381138" y="5694000"/>
            <a:ext cx="3704406" cy="175200"/>
          </a:xfrm>
        </p:spPr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9109996" y="5694000"/>
            <a:ext cx="389938" cy="175200"/>
          </a:xfrm>
        </p:spPr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0925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611" y="160281"/>
            <a:ext cx="6711272" cy="60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86892" y="1145999"/>
            <a:ext cx="8815959" cy="35925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72437" y="5259452"/>
            <a:ext cx="3136397" cy="29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9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rgbClr val="FFFFFF"/>
                </a:solidFill>
              </a:rPr>
              <a:t>IAP Insitut für Angewandte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00878" y="5259452"/>
            <a:ext cx="438477" cy="29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mtClean="0"/>
            </a:lvl1pPr>
          </a:lstStyle>
          <a:p>
            <a:fld id="{641F9DDC-3562-4CB2-BE63-0EE59116F597}" type="slidenum">
              <a:rPr>
                <a:solidFill>
                  <a:srgbClr val="FFFFFF"/>
                </a:solidFill>
              </a:rPr>
              <a:pPr/>
              <a:t>‹Nr.›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86892" y="1152438"/>
            <a:ext cx="8815959" cy="3580923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24" y="1204325"/>
            <a:ext cx="8540581" cy="34459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72437" y="5259452"/>
            <a:ext cx="3136397" cy="29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9">
                <a:solidFill>
                  <a:srgbClr val="333333"/>
                </a:solidFill>
              </a:defRPr>
            </a:lvl1pPr>
          </a:lstStyle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00878" y="5259452"/>
            <a:ext cx="438477" cy="29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mtClean="0"/>
            </a:lvl1pPr>
          </a:lstStyle>
          <a:p>
            <a:fld id="{641F9DDC-3562-4CB2-BE63-0EE59116F597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8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>
          <a:xfrm>
            <a:off x="10066334" y="139550"/>
            <a:ext cx="1879870" cy="30777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Titel 32pt/32pt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Text 18pt/22pt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 Abstand vor Text 6pt</a:t>
            </a:r>
          </a:p>
        </p:txBody>
      </p:sp>
      <p:grpSp>
        <p:nvGrpSpPr>
          <p:cNvPr id="26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7" name="Rechteck 26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 »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24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73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73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621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5CBDB1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5" name="Gerade Verbindung 14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/>
          <p:cNvSpPr/>
          <p:nvPr userDrawn="1"/>
        </p:nvSpPr>
        <p:spPr>
          <a:xfrm>
            <a:off x="10066334" y="139550"/>
            <a:ext cx="1879870" cy="30777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Titel 32pt/32pt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Text 18pt/22pt</a:t>
            </a:r>
          </a:p>
          <a:p>
            <a:pPr defTabSz="370835" fontAlgn="auto">
              <a:lnSpc>
                <a:spcPts val="771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49" dirty="0">
                <a:solidFill>
                  <a:srgbClr val="000000"/>
                </a:solidFill>
                <a:cs typeface="Arial"/>
              </a:rPr>
              <a:t>–  Abstand vor Text 6pt</a:t>
            </a:r>
          </a:p>
        </p:txBody>
      </p:sp>
      <p:grpSp>
        <p:nvGrpSpPr>
          <p:cNvPr id="25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6" name="Rechteck 25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 »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73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73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838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F28C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grpSp>
        <p:nvGrpSpPr>
          <p:cNvPr id="30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31" name="Rechteck 30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36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EF7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0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77C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21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22" name="Rechteck 21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453F-6806-4C51-BA69-51D2C9F2CC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2527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D7DA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8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5CB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80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63A7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07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C69F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8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45BF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8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9" name="Rechteck 18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2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4475" cy="5267234"/>
          </a:xfrm>
          <a:prstGeom prst="rect">
            <a:avLst/>
          </a:prstGeom>
          <a:solidFill>
            <a:srgbClr val="939F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grpSp>
        <p:nvGrpSpPr>
          <p:cNvPr id="17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18" name="Rechteck 17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Layout»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41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ung 14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 userDrawn="1"/>
        </p:nvSpPr>
        <p:spPr>
          <a:xfrm>
            <a:off x="10066334" y="139550"/>
            <a:ext cx="187987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0077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389938" y="1124200"/>
            <a:ext cx="4483507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5024427" y="1124200"/>
            <a:ext cx="4489657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eck 22"/>
          <p:cNvSpPr/>
          <p:nvPr userDrawn="1"/>
        </p:nvSpPr>
        <p:spPr>
          <a:xfrm>
            <a:off x="10066334" y="139550"/>
            <a:ext cx="187987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5989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F28C5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3" name="Gerade Verbindung 12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hteck 21"/>
          <p:cNvSpPr/>
          <p:nvPr userDrawn="1"/>
        </p:nvSpPr>
        <p:spPr>
          <a:xfrm>
            <a:off x="10066334" y="139550"/>
            <a:ext cx="187987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grpSp>
        <p:nvGrpSpPr>
          <p:cNvPr id="3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8" name="Rechteck 27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 »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1" name="Rechteck 30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25" name="Gerade Verbindung 24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30"/>
                </a:lnSpc>
              </a:pPr>
              <a:r>
                <a:rPr lang="de-CH" sz="730" b="1" i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358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EF798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/>
          <p:cNvSpPr/>
          <p:nvPr userDrawn="1"/>
        </p:nvSpPr>
        <p:spPr>
          <a:xfrm>
            <a:off x="10066334" y="139550"/>
            <a:ext cx="187987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grpSp>
        <p:nvGrpSpPr>
          <p:cNvPr id="25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6" name="Rechteck 25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 »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30" name="Gruppieren 29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31" name="Gerade Verbindung 30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30"/>
                </a:lnSpc>
              </a:pPr>
              <a:r>
                <a:rPr lang="de-CH" sz="730" b="1" i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99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453F-6806-4C51-BA69-51D2C9F2CC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703266" y="1485900"/>
            <a:ext cx="4103687" cy="34549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Inhaltsplatzhalter 4"/>
          <p:cNvSpPr>
            <a:spLocks noGrp="1"/>
          </p:cNvSpPr>
          <p:nvPr>
            <p:ph sz="quarter" idx="12"/>
          </p:nvPr>
        </p:nvSpPr>
        <p:spPr>
          <a:xfrm>
            <a:off x="5095879" y="1485900"/>
            <a:ext cx="4103687" cy="34549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7806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77C8D2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5" name="Gerade Verbindung 14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hteck 23"/>
          <p:cNvSpPr/>
          <p:nvPr userDrawn="1"/>
        </p:nvSpPr>
        <p:spPr>
          <a:xfrm>
            <a:off x="10066334" y="139550"/>
            <a:ext cx="187987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grpSp>
        <p:nvGrpSpPr>
          <p:cNvPr id="25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6" name="Rechteck 25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 »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sp>
        <p:nvSpPr>
          <p:cNvPr id="23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30"/>
                </a:lnSpc>
              </a:pPr>
              <a:r>
                <a:rPr lang="de-CH" sz="730" b="1" i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132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D7DA0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>
          <a:xfrm>
            <a:off x="10066334" y="139550"/>
            <a:ext cx="187987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grpSp>
        <p:nvGrpSpPr>
          <p:cNvPr id="26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7" name="Rechteck 26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 »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sp>
        <p:nvSpPr>
          <p:cNvPr id="24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30"/>
                </a:lnSpc>
              </a:pPr>
              <a:r>
                <a:rPr lang="de-CH" sz="730" b="1" i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403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3751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969" y="142929"/>
            <a:ext cx="9515803" cy="49020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9" name="Gruppierung 8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7878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610" y="1161451"/>
            <a:ext cx="9125473" cy="3912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11" name="Gruppierung 10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8908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611" y="1161451"/>
            <a:ext cx="4484281" cy="38886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0"/>
          </p:nvPr>
        </p:nvSpPr>
        <p:spPr>
          <a:xfrm>
            <a:off x="5030203" y="1161451"/>
            <a:ext cx="4484281" cy="38886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393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/>
          <p:cNvSpPr>
            <a:spLocks noGrp="1"/>
          </p:cNvSpPr>
          <p:nvPr>
            <p:ph type="pic" idx="10"/>
          </p:nvPr>
        </p:nvSpPr>
        <p:spPr>
          <a:xfrm>
            <a:off x="5030203" y="1161451"/>
            <a:ext cx="4484281" cy="38886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Inhaltsplatzhalter 2"/>
          <p:cNvSpPr>
            <a:spLocks noGrp="1"/>
          </p:cNvSpPr>
          <p:nvPr>
            <p:ph sz="half" idx="1"/>
          </p:nvPr>
        </p:nvSpPr>
        <p:spPr>
          <a:xfrm>
            <a:off x="389938" y="1124200"/>
            <a:ext cx="4484281" cy="3942000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2503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611" y="1161451"/>
            <a:ext cx="4484281" cy="189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1"/>
          </p:nvPr>
        </p:nvSpPr>
        <p:spPr>
          <a:xfrm>
            <a:off x="388611" y="3152120"/>
            <a:ext cx="4484281" cy="189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4" name="Bildplatzhalter 2"/>
          <p:cNvSpPr>
            <a:spLocks noGrp="1"/>
          </p:cNvSpPr>
          <p:nvPr>
            <p:ph type="pic" idx="10"/>
          </p:nvPr>
        </p:nvSpPr>
        <p:spPr>
          <a:xfrm>
            <a:off x="5030203" y="1161451"/>
            <a:ext cx="4484281" cy="38886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06542" y="38840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9761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eschriftu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sz="half" idx="12"/>
          </p:nvPr>
        </p:nvSpPr>
        <p:spPr>
          <a:xfrm>
            <a:off x="383453" y="3100633"/>
            <a:ext cx="4484281" cy="1946911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5" name="Bildplatzhalter 2"/>
          <p:cNvSpPr>
            <a:spLocks noGrp="1"/>
          </p:cNvSpPr>
          <p:nvPr>
            <p:ph type="pic" idx="10"/>
          </p:nvPr>
        </p:nvSpPr>
        <p:spPr>
          <a:xfrm>
            <a:off x="5030203" y="1161451"/>
            <a:ext cx="4484281" cy="38886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7" name="Bildplatzhalter 2"/>
          <p:cNvSpPr>
            <a:spLocks noGrp="1"/>
          </p:cNvSpPr>
          <p:nvPr>
            <p:ph type="pic" idx="1"/>
          </p:nvPr>
        </p:nvSpPr>
        <p:spPr>
          <a:xfrm>
            <a:off x="388611" y="1161451"/>
            <a:ext cx="4484281" cy="189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73"/>
            </a:lvl1pPr>
            <a:lvl2pPr marL="370835" indent="0">
              <a:buNone/>
              <a:defRPr sz="2271"/>
            </a:lvl2pPr>
            <a:lvl3pPr marL="741670" indent="0">
              <a:buNone/>
              <a:defRPr sz="1947"/>
            </a:lvl3pPr>
            <a:lvl4pPr marL="1112505" indent="0">
              <a:buNone/>
              <a:defRPr sz="1622"/>
            </a:lvl4pPr>
            <a:lvl5pPr marL="1483340" indent="0">
              <a:buNone/>
              <a:defRPr sz="1622"/>
            </a:lvl5pPr>
            <a:lvl6pPr marL="1854175" indent="0">
              <a:buNone/>
              <a:defRPr sz="1622"/>
            </a:lvl6pPr>
            <a:lvl7pPr marL="2225010" indent="0">
              <a:buNone/>
              <a:defRPr sz="1622"/>
            </a:lvl7pPr>
            <a:lvl8pPr marL="2595844" indent="0">
              <a:buNone/>
              <a:defRPr sz="1622"/>
            </a:lvl8pPr>
            <a:lvl9pPr marL="2966679" indent="0">
              <a:buNone/>
              <a:defRPr sz="1622"/>
            </a:lvl9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grpSp>
        <p:nvGrpSpPr>
          <p:cNvPr id="24" name="Gruppierung 23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25" name="Gerade Verbindung 24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06542" y="388407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8436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ohne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5381138" y="5708600"/>
            <a:ext cx="3704406" cy="175200"/>
          </a:xfrm>
        </p:spPr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9109996" y="5708600"/>
            <a:ext cx="389938" cy="175200"/>
          </a:xfrm>
        </p:spPr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6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453F-6806-4C51-BA69-51D2C9F2CC1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1647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usatzelemente Porträ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ChangeAspect="1"/>
          </p:cNvSpPr>
          <p:nvPr>
            <p:ph type="pic" sz="quarter" idx="10"/>
          </p:nvPr>
        </p:nvSpPr>
        <p:spPr>
          <a:xfrm>
            <a:off x="388610" y="3139264"/>
            <a:ext cx="1949688" cy="146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73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" name="Freihandform: Form 7"/>
          <p:cNvSpPr>
            <a:spLocks noGrp="1" noChangeAspect="1"/>
          </p:cNvSpPr>
          <p:nvPr>
            <p:ph type="pic" sz="quarter" idx="11"/>
          </p:nvPr>
        </p:nvSpPr>
        <p:spPr>
          <a:xfrm>
            <a:off x="2780539" y="3139264"/>
            <a:ext cx="1949688" cy="146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73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4" name="Freihandform: Form 7"/>
          <p:cNvSpPr>
            <a:spLocks noGrp="1" noChangeAspect="1"/>
          </p:cNvSpPr>
          <p:nvPr>
            <p:ph type="pic" sz="quarter" idx="12"/>
          </p:nvPr>
        </p:nvSpPr>
        <p:spPr>
          <a:xfrm>
            <a:off x="5172468" y="3139264"/>
            <a:ext cx="1949688" cy="146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73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Freihandform: Form 7"/>
          <p:cNvSpPr>
            <a:spLocks noGrp="1" noChangeAspect="1"/>
          </p:cNvSpPr>
          <p:nvPr>
            <p:ph type="pic" sz="quarter" idx="13"/>
          </p:nvPr>
        </p:nvSpPr>
        <p:spPr>
          <a:xfrm>
            <a:off x="7564396" y="3139264"/>
            <a:ext cx="1949688" cy="146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73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 dirty="0"/>
              <a:t>Zusatzelemente für Präsentationen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5381138" y="5694000"/>
            <a:ext cx="3704406" cy="175200"/>
          </a:xfrm>
        </p:spPr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9109996" y="5694000"/>
            <a:ext cx="389938" cy="175200"/>
          </a:xfrm>
        </p:spPr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3001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611" y="160281"/>
            <a:ext cx="6711272" cy="60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86892" y="1145999"/>
            <a:ext cx="8815959" cy="35925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72437" y="5259452"/>
            <a:ext cx="3136397" cy="29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9">
                <a:solidFill>
                  <a:schemeClr val="bg1"/>
                </a:solidFill>
              </a:defRPr>
            </a:lvl1pPr>
          </a:lstStyle>
          <a:p>
            <a:r>
              <a:rPr lang="de-CH">
                <a:solidFill>
                  <a:srgbClr val="FFFFFF"/>
                </a:solidFill>
              </a:rPr>
              <a:t>IAP Insitut für Angewandte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00878" y="5259452"/>
            <a:ext cx="438477" cy="29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mtClean="0"/>
            </a:lvl1pPr>
          </a:lstStyle>
          <a:p>
            <a:fld id="{641F9DDC-3562-4CB2-BE63-0EE59116F597}" type="slidenum">
              <a:rPr>
                <a:solidFill>
                  <a:srgbClr val="FFFFFF"/>
                </a:solidFill>
              </a:rPr>
              <a:pPr/>
              <a:t>‹Nr.›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86892" y="1152438"/>
            <a:ext cx="8815959" cy="3580923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109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424" y="1204325"/>
            <a:ext cx="8540581" cy="34459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72437" y="5259452"/>
            <a:ext cx="3136397" cy="29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9">
                <a:solidFill>
                  <a:srgbClr val="333333"/>
                </a:solidFill>
              </a:defRPr>
            </a:lvl1pPr>
          </a:lstStyle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00878" y="5259452"/>
            <a:ext cx="438477" cy="29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mtClean="0"/>
            </a:lvl1pPr>
          </a:lstStyle>
          <a:p>
            <a:fld id="{641F9DDC-3562-4CB2-BE63-0EE59116F597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53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453F-6806-4C51-BA69-51D2C9F2CC1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13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Zitate/Aufzeichn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D7DA0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endParaRPr lang="de-CH" sz="2109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-332034" y="-241797"/>
            <a:ext cx="9846509" cy="5289342"/>
            <a:chOff x="-306542" y="-298107"/>
            <a:chExt cx="9090542" cy="6521107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361346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8784000" y="-298107"/>
              <a:ext cx="0" cy="25202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44932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4645698" y="-172093"/>
              <a:ext cx="0" cy="12601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06542" y="1003373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06542" y="6223000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06542" y="1439321"/>
              <a:ext cx="1800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>
          <a:xfrm>
            <a:off x="10066334" y="139550"/>
            <a:ext cx="1879870" cy="692497"/>
          </a:xfrm>
          <a:prstGeom prst="rect">
            <a:avLst/>
          </a:prstGeom>
          <a:noFill/>
          <a:ln w="1270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Titel 32pt/32pt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Text 18pt/22pt</a:t>
            </a:r>
          </a:p>
          <a:p>
            <a:pPr>
              <a:lnSpc>
                <a:spcPts val="771"/>
              </a:lnSpc>
            </a:pPr>
            <a:r>
              <a:rPr lang="de-CH" sz="649" dirty="0">
                <a:solidFill>
                  <a:schemeClr val="tx1"/>
                </a:solidFill>
                <a:latin typeface="Arial"/>
                <a:cs typeface="Arial"/>
              </a:rPr>
              <a:t>–  Abstand vor Text 6pt</a:t>
            </a:r>
          </a:p>
        </p:txBody>
      </p:sp>
      <p:grpSp>
        <p:nvGrpSpPr>
          <p:cNvPr id="26" name="Gruppierung 2"/>
          <p:cNvGrpSpPr/>
          <p:nvPr userDrawn="1"/>
        </p:nvGrpSpPr>
        <p:grpSpPr>
          <a:xfrm>
            <a:off x="10066334" y="800911"/>
            <a:ext cx="1879870" cy="2815323"/>
            <a:chOff x="9293489" y="172047"/>
            <a:chExt cx="1735543" cy="3470946"/>
          </a:xfrm>
        </p:grpSpPr>
        <p:sp>
          <p:nvSpPr>
            <p:cNvPr id="27" name="Rechteck 26"/>
            <p:cNvSpPr/>
            <p:nvPr userDrawn="1"/>
          </p:nvSpPr>
          <p:spPr>
            <a:xfrm>
              <a:off x="9293489" y="172047"/>
              <a:ext cx="1735543" cy="632418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771"/>
                </a:lnSpc>
              </a:pP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Mögliche Anwendung einer Seite, die für ein Zitat / Aufzählung verwendet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werden kann. Bitte wählen Sie die gewünschte Folie aus dem </a:t>
              </a:r>
              <a:b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de-CH" sz="649" dirty="0">
                  <a:solidFill>
                    <a:schemeClr val="tx1"/>
                  </a:solidFill>
                  <a:latin typeface="Arial"/>
                  <a:cs typeface="Arial"/>
                </a:rPr>
                <a:t>Drop-Down-Menü «Folien / Layout »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93489" y="1000125"/>
              <a:ext cx="720000" cy="540000"/>
            </a:xfrm>
            <a:prstGeom prst="rect">
              <a:avLst/>
            </a:prstGeom>
            <a:solidFill>
              <a:srgbClr val="F28C5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93489" y="1701081"/>
              <a:ext cx="720000" cy="540000"/>
            </a:xfrm>
            <a:prstGeom prst="rect">
              <a:avLst/>
            </a:prstGeom>
            <a:solidFill>
              <a:srgbClr val="EF798A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93489" y="3102993"/>
              <a:ext cx="720000" cy="540000"/>
            </a:xfrm>
            <a:prstGeom prst="rect">
              <a:avLst/>
            </a:prstGeom>
            <a:solidFill>
              <a:srgbClr val="D7DA08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9293489" y="2402037"/>
              <a:ext cx="720000" cy="540000"/>
            </a:xfrm>
            <a:prstGeom prst="rect">
              <a:avLst/>
            </a:prstGeom>
            <a:solidFill>
              <a:srgbClr val="77C8D2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109" dirty="0">
                <a:latin typeface="Arial"/>
                <a:cs typeface="Arial"/>
              </a:endParaRPr>
            </a:p>
          </p:txBody>
        </p:sp>
      </p:grpSp>
      <p:sp>
        <p:nvSpPr>
          <p:cNvPr id="24" name="Inhaltsplatzhalter 2"/>
          <p:cNvSpPr>
            <a:spLocks noGrp="1"/>
          </p:cNvSpPr>
          <p:nvPr>
            <p:ph sz="half" idx="1"/>
          </p:nvPr>
        </p:nvSpPr>
        <p:spPr>
          <a:xfrm>
            <a:off x="389937" y="1124200"/>
            <a:ext cx="9124146" cy="3920769"/>
          </a:xfrm>
        </p:spPr>
        <p:txBody>
          <a:bodyPr>
            <a:noAutofit/>
          </a:bodyPr>
          <a:lstStyle>
            <a:lvl1pPr>
              <a:lnSpc>
                <a:spcPts val="1784"/>
              </a:lnSpc>
              <a:spcBef>
                <a:spcPts val="487"/>
              </a:spcBef>
              <a:defRPr sz="1460"/>
            </a:lvl1pPr>
            <a:lvl2pPr marL="218997" indent="-218997">
              <a:lnSpc>
                <a:spcPts val="1784"/>
              </a:lnSpc>
              <a:spcBef>
                <a:spcPts val="487"/>
              </a:spcBef>
              <a:defRPr sz="1460"/>
            </a:lvl2pPr>
            <a:lvl3pPr marL="437994" indent="-218997">
              <a:lnSpc>
                <a:spcPts val="1784"/>
              </a:lnSpc>
              <a:spcBef>
                <a:spcPts val="487"/>
              </a:spcBef>
              <a:defRPr sz="1460"/>
            </a:lvl3pPr>
            <a:lvl4pPr marL="656991" indent="-218997">
              <a:lnSpc>
                <a:spcPts val="1784"/>
              </a:lnSpc>
              <a:spcBef>
                <a:spcPts val="487"/>
              </a:spcBef>
              <a:defRPr sz="1460"/>
            </a:lvl4pPr>
            <a:lvl5pPr marL="875988" indent="-218997">
              <a:lnSpc>
                <a:spcPts val="1784"/>
              </a:lnSpc>
              <a:spcBef>
                <a:spcPts val="487"/>
              </a:spcBef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IAP Insitut für Angewandte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32" name="Gerade Verbindung 31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30"/>
                </a:lnSpc>
              </a:pPr>
              <a:r>
                <a:rPr lang="de-CH" sz="730" b="1" i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07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94969" y="146000"/>
            <a:ext cx="9511700" cy="5267234"/>
          </a:xfrm>
          <a:prstGeom prst="rect">
            <a:avLst/>
          </a:prstGeom>
          <a:solidFill>
            <a:srgbClr val="F28C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370835" fontAlgn="auto">
              <a:spcBef>
                <a:spcPts val="0"/>
              </a:spcBef>
              <a:spcAft>
                <a:spcPts val="0"/>
              </a:spcAft>
            </a:pPr>
            <a:endParaRPr lang="de-CH" sz="2109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41870" y="2159969"/>
            <a:ext cx="7406350" cy="1077156"/>
          </a:xfrm>
        </p:spPr>
        <p:txBody>
          <a:bodyPr/>
          <a:lstStyle>
            <a:lvl1pPr>
              <a:lnSpc>
                <a:spcPts val="3244"/>
              </a:lnSpc>
              <a:defRPr sz="3244"/>
            </a:lvl1pPr>
          </a:lstStyle>
          <a:p>
            <a:r>
              <a:rPr lang="de-CH" dirty="0"/>
              <a:t>Musterpräsentation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5943" y="3640449"/>
            <a:ext cx="7406349" cy="406894"/>
          </a:xfrm>
        </p:spPr>
        <p:txBody>
          <a:bodyPr>
            <a:normAutofit/>
          </a:bodyPr>
          <a:lstStyle>
            <a:lvl1pPr marL="0" indent="0" algn="l">
              <a:lnSpc>
                <a:spcPts val="1298"/>
              </a:lnSpc>
              <a:buNone/>
              <a:defRPr sz="1298">
                <a:solidFill>
                  <a:schemeClr val="tx1"/>
                </a:solidFill>
              </a:defRPr>
            </a:lvl1pPr>
            <a:lvl2pPr marL="37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5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grpSp>
        <p:nvGrpSpPr>
          <p:cNvPr id="30" name="Gruppierung 29"/>
          <p:cNvGrpSpPr/>
          <p:nvPr userDrawn="1"/>
        </p:nvGrpSpPr>
        <p:grpSpPr>
          <a:xfrm>
            <a:off x="10066334" y="139550"/>
            <a:ext cx="1879870" cy="5416010"/>
            <a:chOff x="9293489" y="172047"/>
            <a:chExt cx="1735543" cy="6677273"/>
          </a:xfrm>
        </p:grpSpPr>
        <p:sp>
          <p:nvSpPr>
            <p:cNvPr id="31" name="Rechteck 30"/>
            <p:cNvSpPr/>
            <p:nvPr/>
          </p:nvSpPr>
          <p:spPr>
            <a:xfrm>
              <a:off x="9293489" y="172047"/>
              <a:ext cx="1735543" cy="379451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pPr defTabSz="370835" fontAlgn="auto">
                <a:lnSpc>
                  <a:spcPts val="771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649" dirty="0">
                  <a:solidFill>
                    <a:srgbClr val="000000"/>
                  </a:solidFill>
                  <a:cs typeface="Arial"/>
                </a:rPr>
                <a:t>Bitte wählen Sie die gewünschte Titelseite und Farbe aus dem </a:t>
              </a:r>
              <a:br>
                <a:rPr lang="de-CH" sz="649" dirty="0">
                  <a:solidFill>
                    <a:srgbClr val="000000"/>
                  </a:solidFill>
                  <a:cs typeface="Arial"/>
                </a:rPr>
              </a:br>
              <a:r>
                <a:rPr lang="de-CH" sz="649" dirty="0">
                  <a:solidFill>
                    <a:srgbClr val="000000"/>
                  </a:solidFill>
                  <a:cs typeface="Arial"/>
                </a:rPr>
                <a:t>Drop-Down-Menü «Folien / Layout»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93489" y="701675"/>
              <a:ext cx="720000" cy="540000"/>
            </a:xfrm>
            <a:prstGeom prst="rect">
              <a:avLst/>
            </a:prstGeom>
            <a:solidFill>
              <a:srgbClr val="F28C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93489" y="1402631"/>
              <a:ext cx="720000" cy="540000"/>
            </a:xfrm>
            <a:prstGeom prst="rect">
              <a:avLst/>
            </a:prstGeom>
            <a:solidFill>
              <a:srgbClr val="EF798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93489" y="2804543"/>
              <a:ext cx="720000" cy="540000"/>
            </a:xfrm>
            <a:prstGeom prst="rect">
              <a:avLst/>
            </a:prstGeom>
            <a:solidFill>
              <a:srgbClr val="D7DA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293489" y="2103587"/>
              <a:ext cx="720000" cy="540000"/>
            </a:xfrm>
            <a:prstGeom prst="rect">
              <a:avLst/>
            </a:prstGeom>
            <a:solidFill>
              <a:srgbClr val="77C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93489" y="4206455"/>
              <a:ext cx="720000" cy="540000"/>
            </a:xfrm>
            <a:prstGeom prst="rect">
              <a:avLst/>
            </a:prstGeom>
            <a:solidFill>
              <a:srgbClr val="63A7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293489" y="4907411"/>
              <a:ext cx="720000" cy="540000"/>
            </a:xfrm>
            <a:prstGeom prst="rect">
              <a:avLst/>
            </a:prstGeom>
            <a:solidFill>
              <a:srgbClr val="C69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93489" y="5608367"/>
              <a:ext cx="720000" cy="540000"/>
            </a:xfrm>
            <a:prstGeom prst="rect">
              <a:avLst/>
            </a:prstGeom>
            <a:solidFill>
              <a:srgbClr val="45BF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9293489" y="6309320"/>
              <a:ext cx="720000" cy="540000"/>
            </a:xfrm>
            <a:prstGeom prst="rect">
              <a:avLst/>
            </a:prstGeom>
            <a:solidFill>
              <a:srgbClr val="939F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9293489" y="3505499"/>
              <a:ext cx="720000" cy="540000"/>
            </a:xfrm>
            <a:prstGeom prst="rect">
              <a:avLst/>
            </a:prstGeom>
            <a:solidFill>
              <a:srgbClr val="5CBD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835" fontAlgn="auto">
                <a:spcBef>
                  <a:spcPts val="0"/>
                </a:spcBef>
                <a:spcAft>
                  <a:spcPts val="0"/>
                </a:spcAft>
              </a:pPr>
              <a:endParaRPr lang="de-CH" sz="2109" dirty="0">
                <a:solidFill>
                  <a:srgbClr val="FFFFFF"/>
                </a:solidFill>
                <a:cs typeface="Arial"/>
              </a:endParaRPr>
            </a:p>
          </p:txBody>
        </p:sp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215330"/>
            <a:ext cx="4697514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9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262" y="331200"/>
            <a:ext cx="7129343" cy="64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1196975"/>
            <a:ext cx="8496300" cy="374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03263" y="5175110"/>
            <a:ext cx="1584573" cy="1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defTabSz="9577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600" b="0" dirty="0">
                <a:solidFill>
                  <a:schemeClr val="tx1"/>
                </a:solidFill>
              </a:rPr>
              <a:t>Zürcher  Fachhochschule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5209" y="5175111"/>
            <a:ext cx="674357" cy="1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7776">
              <a:lnSpc>
                <a:spcPct val="100000"/>
              </a:lnSpc>
              <a:spcAft>
                <a:spcPct val="0"/>
              </a:spcAft>
              <a:defRPr sz="600" b="0">
                <a:solidFill>
                  <a:schemeClr val="tx1"/>
                </a:solidFill>
              </a:defRPr>
            </a:lvl1pPr>
          </a:lstStyle>
          <a:p>
            <a:fld id="{3791453F-6806-4C51-BA69-51D2C9F2CC1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88" y="331200"/>
            <a:ext cx="804762" cy="93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54" r:id="rId4"/>
    <p:sldLayoutId id="2147483658" r:id="rId5"/>
    <p:sldLayoutId id="2147483655" r:id="rId6"/>
    <p:sldLayoutId id="2147483656" r:id="rId7"/>
    <p:sldLayoutId id="2147483660" r:id="rId8"/>
  </p:sldLayoutIdLst>
  <p:hf hdr="0" ftr="0" dt="0"/>
  <p:txStyles>
    <p:titleStyle>
      <a:lvl1pPr algn="l" defTabSz="957776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57776" rtl="0" eaLnBrk="1" fontAlgn="base" hangingPunct="1">
        <a:lnSpc>
          <a:spcPts val="2939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defTabSz="957776" rtl="0" eaLnBrk="1" fontAlgn="base" hangingPunct="1">
        <a:lnSpc>
          <a:spcPts val="2939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defTabSz="957776" rtl="0" eaLnBrk="1" fontAlgn="base" hangingPunct="1">
        <a:lnSpc>
          <a:spcPts val="2939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defTabSz="957776" rtl="0" eaLnBrk="1" fontAlgn="base" hangingPunct="1">
        <a:lnSpc>
          <a:spcPts val="2939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19847" algn="l" defTabSz="957776" rtl="0" eaLnBrk="1" fontAlgn="base" hangingPunct="1">
        <a:lnSpc>
          <a:spcPts val="2939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839694" algn="l" defTabSz="957776" rtl="0" eaLnBrk="1" fontAlgn="base" hangingPunct="1">
        <a:lnSpc>
          <a:spcPts val="2939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259540" algn="l" defTabSz="957776" rtl="0" eaLnBrk="1" fontAlgn="base" hangingPunct="1">
        <a:lnSpc>
          <a:spcPts val="2939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679387" algn="l" defTabSz="957776" rtl="0" eaLnBrk="1" fontAlgn="base" hangingPunct="1">
        <a:lnSpc>
          <a:spcPts val="2939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776" rtl="0" eaLnBrk="1" fontAlgn="base" hangingPunct="1">
        <a:lnSpc>
          <a:spcPct val="100000"/>
        </a:lnSpc>
        <a:spcBef>
          <a:spcPct val="0"/>
        </a:spcBef>
        <a:spcAft>
          <a:spcPts val="0"/>
        </a:spcAft>
        <a:buNone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57776" rtl="0" eaLnBrk="1" fontAlgn="base" hangingPunct="1">
        <a:lnSpc>
          <a:spcPct val="100000"/>
        </a:lnSpc>
        <a:spcBef>
          <a:spcPct val="0"/>
        </a:spcBef>
        <a:spcAft>
          <a:spcPts val="0"/>
        </a:spcAft>
        <a:buFont typeface="Arial" pitchFamily="34" charset="0"/>
        <a:buChar char="•"/>
        <a:defRPr sz="1900">
          <a:solidFill>
            <a:schemeClr val="tx1"/>
          </a:solidFill>
          <a:latin typeface="+mn-lt"/>
        </a:defRPr>
      </a:lvl2pPr>
      <a:lvl3pPr marL="504000" indent="-252000" algn="l" defTabSz="957776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900">
          <a:solidFill>
            <a:schemeClr val="tx1"/>
          </a:solidFill>
          <a:latin typeface="+mn-lt"/>
        </a:defRPr>
      </a:lvl3pPr>
      <a:lvl4pPr marL="756000" indent="-252000" algn="l" defTabSz="957776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900">
          <a:solidFill>
            <a:schemeClr val="tx1"/>
          </a:solidFill>
          <a:latin typeface="+mn-lt"/>
        </a:defRPr>
      </a:lvl4pPr>
      <a:lvl5pPr marL="1008000" indent="-252000" algn="l" defTabSz="957776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900">
          <a:solidFill>
            <a:schemeClr val="tx1"/>
          </a:solidFill>
          <a:latin typeface="+mn-lt"/>
        </a:defRPr>
      </a:lvl5pPr>
      <a:lvl6pPr marL="2573020" indent="-237622" algn="l" defTabSz="957776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6pPr>
      <a:lvl7pPr marL="2992866" indent="-237622" algn="l" defTabSz="957776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7pPr>
      <a:lvl8pPr marL="3412713" indent="-237622" algn="l" defTabSz="957776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8pPr>
      <a:lvl9pPr marL="3832560" indent="-237622" algn="l" defTabSz="957776" rtl="0" eaLnBrk="1" fontAlgn="base" hangingPunct="1">
        <a:spcBef>
          <a:spcPct val="20000"/>
        </a:spcBef>
        <a:spcAft>
          <a:spcPct val="0"/>
        </a:spcAft>
        <a:buChar char="-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0943" y="146000"/>
            <a:ext cx="9163532" cy="73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8611" y="1123190"/>
            <a:ext cx="9125473" cy="3921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81138" y="5285200"/>
            <a:ext cx="3704406" cy="17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70835" fontAlgn="auto">
              <a:spcBef>
                <a:spcPts val="0"/>
              </a:spcBef>
              <a:spcAft>
                <a:spcPts val="0"/>
              </a:spcAft>
            </a:pPr>
            <a:r>
              <a:rPr lang="de-CH"/>
              <a:t>IAP Insitut für Angewandte</a:t>
            </a:r>
            <a:endParaRPr lang="de-CH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73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CH" sz="73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9109996" y="5285200"/>
            <a:ext cx="389938" cy="17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70835" fontAlgn="auto">
              <a:spcBef>
                <a:spcPts val="0"/>
              </a:spcBef>
              <a:spcAft>
                <a:spcPts val="0"/>
              </a:spcAft>
            </a:pPr>
            <a:fld id="{A1181B40-2182-4562-A098-97B8E752452B}" type="slidenum">
              <a:rPr lang="de-CH" smtClean="0"/>
              <a:pPr defTabSz="370835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958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hf hdr="0" dt="0"/>
  <p:txStyles>
    <p:titleStyle>
      <a:lvl1pPr marL="0" indent="0" algn="l" defTabSz="370835" rtl="0" eaLnBrk="1" latinLnBrk="0" hangingPunct="1">
        <a:lnSpc>
          <a:spcPts val="2596"/>
        </a:lnSpc>
        <a:spcBef>
          <a:spcPct val="0"/>
        </a:spcBef>
        <a:buFontTx/>
        <a:buNone/>
        <a:defRPr sz="2596" b="1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18997" indent="-218997" algn="l" defTabSz="370835" rtl="0" eaLnBrk="1" latinLnBrk="0" hangingPunct="1">
        <a:lnSpc>
          <a:spcPts val="1784"/>
        </a:lnSpc>
        <a:spcBef>
          <a:spcPts val="487"/>
        </a:spcBef>
        <a:buFont typeface="Arial" panose="020B0604020202020204" pitchFamily="34" charset="0"/>
        <a:buChar char="–"/>
        <a:defRPr sz="146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218997" indent="-218997" algn="l" defTabSz="370835" rtl="0" eaLnBrk="1" latinLnBrk="0" hangingPunct="1">
        <a:lnSpc>
          <a:spcPts val="1784"/>
        </a:lnSpc>
        <a:spcBef>
          <a:spcPts val="487"/>
        </a:spcBef>
        <a:buFont typeface="Arial" panose="020B0604020202020204" pitchFamily="34" charset="0"/>
        <a:buChar char="–"/>
        <a:defRPr sz="146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437994" indent="-218997" algn="l" defTabSz="370835" rtl="0" eaLnBrk="1" latinLnBrk="0" hangingPunct="1">
        <a:lnSpc>
          <a:spcPts val="1784"/>
        </a:lnSpc>
        <a:spcBef>
          <a:spcPts val="487"/>
        </a:spcBef>
        <a:buFont typeface="Arial" panose="020B0604020202020204" pitchFamily="34" charset="0"/>
        <a:buChar char="–"/>
        <a:defRPr sz="146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656991" indent="-218997" algn="l" defTabSz="370835" rtl="0" eaLnBrk="1" latinLnBrk="0" hangingPunct="1">
        <a:lnSpc>
          <a:spcPts val="1784"/>
        </a:lnSpc>
        <a:spcBef>
          <a:spcPts val="487"/>
        </a:spcBef>
        <a:buFont typeface="Arial" panose="020B0604020202020204" pitchFamily="34" charset="0"/>
        <a:buChar char="–"/>
        <a:defRPr sz="146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875988" indent="-218997" algn="l" defTabSz="370835" rtl="0" eaLnBrk="1" latinLnBrk="0" hangingPunct="1">
        <a:lnSpc>
          <a:spcPts val="1784"/>
        </a:lnSpc>
        <a:spcBef>
          <a:spcPts val="487"/>
        </a:spcBef>
        <a:buFont typeface="Arial" panose="020B0604020202020204" pitchFamily="34" charset="0"/>
        <a:buChar char="–"/>
        <a:defRPr sz="146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039592" indent="-185417" algn="l" defTabSz="370835" rtl="0" eaLnBrk="1" latinLnBrk="0" hangingPunct="1">
        <a:spcBef>
          <a:spcPct val="20000"/>
        </a:spcBef>
        <a:buFont typeface="Arial"/>
        <a:buChar char="•"/>
        <a:defRPr sz="1622" kern="1200">
          <a:solidFill>
            <a:schemeClr val="tx1"/>
          </a:solidFill>
          <a:latin typeface="+mn-lt"/>
          <a:ea typeface="+mn-ea"/>
          <a:cs typeface="+mn-cs"/>
        </a:defRPr>
      </a:lvl6pPr>
      <a:lvl7pPr marL="2410427" indent="-185417" algn="l" defTabSz="370835" rtl="0" eaLnBrk="1" latinLnBrk="0" hangingPunct="1">
        <a:spcBef>
          <a:spcPct val="20000"/>
        </a:spcBef>
        <a:buFont typeface="Arial"/>
        <a:buChar char="•"/>
        <a:defRPr sz="1622" kern="1200">
          <a:solidFill>
            <a:schemeClr val="tx1"/>
          </a:solidFill>
          <a:latin typeface="+mn-lt"/>
          <a:ea typeface="+mn-ea"/>
          <a:cs typeface="+mn-cs"/>
        </a:defRPr>
      </a:lvl7pPr>
      <a:lvl8pPr marL="2781262" indent="-185417" algn="l" defTabSz="370835" rtl="0" eaLnBrk="1" latinLnBrk="0" hangingPunct="1">
        <a:spcBef>
          <a:spcPct val="20000"/>
        </a:spcBef>
        <a:buFont typeface="Arial"/>
        <a:buChar char="•"/>
        <a:defRPr sz="1622" kern="1200">
          <a:solidFill>
            <a:schemeClr val="tx1"/>
          </a:solidFill>
          <a:latin typeface="+mn-lt"/>
          <a:ea typeface="+mn-ea"/>
          <a:cs typeface="+mn-cs"/>
        </a:defRPr>
      </a:lvl8pPr>
      <a:lvl9pPr marL="3152097" indent="-185417" algn="l" defTabSz="370835" rtl="0" eaLnBrk="1" latinLnBrk="0" hangingPunct="1">
        <a:spcBef>
          <a:spcPct val="20000"/>
        </a:spcBef>
        <a:buFont typeface="Arial"/>
        <a:buChar char="•"/>
        <a:defRPr sz="16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835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670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505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340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175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5010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5844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6679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0943" y="146000"/>
            <a:ext cx="9163532" cy="73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8611" y="1123190"/>
            <a:ext cx="9125473" cy="3921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81138" y="5285200"/>
            <a:ext cx="3704406" cy="17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IAP </a:t>
            </a:r>
            <a:r>
              <a:rPr lang="de-CH" dirty="0" err="1"/>
              <a:t>Insitut</a:t>
            </a:r>
            <a:r>
              <a:rPr lang="de-CH" dirty="0"/>
              <a:t> für Angewandte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88611" y="5203952"/>
            <a:ext cx="9128912" cy="256448"/>
            <a:chOff x="358775" y="6415831"/>
            <a:chExt cx="8428038" cy="316169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358775" y="6415831"/>
              <a:ext cx="8428038" cy="0"/>
            </a:xfrm>
            <a:prstGeom prst="line">
              <a:avLst/>
            </a:prstGeom>
            <a:ln w="3175">
              <a:solidFill>
                <a:srgbClr val="00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Fußzeilenplatzhalter 4"/>
            <p:cNvSpPr txBox="1">
              <a:spLocks/>
            </p:cNvSpPr>
            <p:nvPr userDrawn="1"/>
          </p:nvSpPr>
          <p:spPr>
            <a:xfrm>
              <a:off x="359999" y="6516000"/>
              <a:ext cx="4138975" cy="216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de-DE"/>
              </a:defPPr>
              <a:lvl1pPr marL="0" algn="l" defTabSz="457200" rtl="0" eaLnBrk="1" latinLnBrk="0" hangingPunct="1">
                <a:defRPr sz="1000" b="0" i="0" kern="1200">
                  <a:solidFill>
                    <a:schemeClr val="tx1">
                      <a:tint val="75000"/>
                    </a:schemeClr>
                  </a:solidFill>
                  <a:latin typeface="HelveticaNeueLT Std"/>
                  <a:ea typeface="+mn-ea"/>
                  <a:cs typeface="HelveticaNeueLT Std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30"/>
                </a:lnSpc>
              </a:pPr>
              <a:r>
                <a:rPr lang="de-CH" sz="730" b="1" i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ZHAW IAP Institut für Angewandte Psychologie</a:t>
              </a:r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9109996" y="5285200"/>
            <a:ext cx="389938" cy="17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181B40-2182-4562-A098-97B8E752452B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039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</p:sldLayoutIdLst>
  <p:hf hdr="0" dt="0"/>
  <p:txStyles>
    <p:titleStyle>
      <a:lvl1pPr marL="0" indent="0" algn="l" defTabSz="370835" rtl="0" eaLnBrk="1" latinLnBrk="0" hangingPunct="1">
        <a:lnSpc>
          <a:spcPts val="2596"/>
        </a:lnSpc>
        <a:spcBef>
          <a:spcPct val="0"/>
        </a:spcBef>
        <a:buFontTx/>
        <a:buNone/>
        <a:defRPr sz="2596" b="1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18997" indent="-218997" algn="l" defTabSz="370835" rtl="0" eaLnBrk="1" latinLnBrk="0" hangingPunct="1">
        <a:lnSpc>
          <a:spcPts val="1784"/>
        </a:lnSpc>
        <a:spcBef>
          <a:spcPts val="487"/>
        </a:spcBef>
        <a:buFont typeface="Arial" panose="020B0604020202020204" pitchFamily="34" charset="0"/>
        <a:buChar char="–"/>
        <a:defRPr sz="146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218997" indent="-218997" algn="l" defTabSz="370835" rtl="0" eaLnBrk="1" latinLnBrk="0" hangingPunct="1">
        <a:lnSpc>
          <a:spcPts val="1784"/>
        </a:lnSpc>
        <a:spcBef>
          <a:spcPts val="487"/>
        </a:spcBef>
        <a:buFont typeface="Arial" panose="020B0604020202020204" pitchFamily="34" charset="0"/>
        <a:buChar char="–"/>
        <a:defRPr sz="146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437994" indent="-218997" algn="l" defTabSz="370835" rtl="0" eaLnBrk="1" latinLnBrk="0" hangingPunct="1">
        <a:lnSpc>
          <a:spcPts val="1784"/>
        </a:lnSpc>
        <a:spcBef>
          <a:spcPts val="487"/>
        </a:spcBef>
        <a:buFont typeface="Arial" panose="020B0604020202020204" pitchFamily="34" charset="0"/>
        <a:buChar char="–"/>
        <a:defRPr sz="146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656991" indent="-218997" algn="l" defTabSz="370835" rtl="0" eaLnBrk="1" latinLnBrk="0" hangingPunct="1">
        <a:lnSpc>
          <a:spcPts val="1784"/>
        </a:lnSpc>
        <a:spcBef>
          <a:spcPts val="487"/>
        </a:spcBef>
        <a:buFont typeface="Arial" panose="020B0604020202020204" pitchFamily="34" charset="0"/>
        <a:buChar char="–"/>
        <a:defRPr sz="146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875988" indent="-218997" algn="l" defTabSz="370835" rtl="0" eaLnBrk="1" latinLnBrk="0" hangingPunct="1">
        <a:lnSpc>
          <a:spcPts val="1784"/>
        </a:lnSpc>
        <a:spcBef>
          <a:spcPts val="487"/>
        </a:spcBef>
        <a:buFont typeface="Arial" panose="020B0604020202020204" pitchFamily="34" charset="0"/>
        <a:buChar char="–"/>
        <a:defRPr sz="146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039592" indent="-185417" algn="l" defTabSz="370835" rtl="0" eaLnBrk="1" latinLnBrk="0" hangingPunct="1">
        <a:spcBef>
          <a:spcPct val="20000"/>
        </a:spcBef>
        <a:buFont typeface="Arial"/>
        <a:buChar char="•"/>
        <a:defRPr sz="1622" kern="1200">
          <a:solidFill>
            <a:schemeClr val="tx1"/>
          </a:solidFill>
          <a:latin typeface="+mn-lt"/>
          <a:ea typeface="+mn-ea"/>
          <a:cs typeface="+mn-cs"/>
        </a:defRPr>
      </a:lvl6pPr>
      <a:lvl7pPr marL="2410427" indent="-185417" algn="l" defTabSz="370835" rtl="0" eaLnBrk="1" latinLnBrk="0" hangingPunct="1">
        <a:spcBef>
          <a:spcPct val="20000"/>
        </a:spcBef>
        <a:buFont typeface="Arial"/>
        <a:buChar char="•"/>
        <a:defRPr sz="1622" kern="1200">
          <a:solidFill>
            <a:schemeClr val="tx1"/>
          </a:solidFill>
          <a:latin typeface="+mn-lt"/>
          <a:ea typeface="+mn-ea"/>
          <a:cs typeface="+mn-cs"/>
        </a:defRPr>
      </a:lvl7pPr>
      <a:lvl8pPr marL="2781262" indent="-185417" algn="l" defTabSz="370835" rtl="0" eaLnBrk="1" latinLnBrk="0" hangingPunct="1">
        <a:spcBef>
          <a:spcPct val="20000"/>
        </a:spcBef>
        <a:buFont typeface="Arial"/>
        <a:buChar char="•"/>
        <a:defRPr sz="1622" kern="1200">
          <a:solidFill>
            <a:schemeClr val="tx1"/>
          </a:solidFill>
          <a:latin typeface="+mn-lt"/>
          <a:ea typeface="+mn-ea"/>
          <a:cs typeface="+mn-cs"/>
        </a:defRPr>
      </a:lvl8pPr>
      <a:lvl9pPr marL="3152097" indent="-185417" algn="l" defTabSz="370835" rtl="0" eaLnBrk="1" latinLnBrk="0" hangingPunct="1">
        <a:spcBef>
          <a:spcPct val="20000"/>
        </a:spcBef>
        <a:buFont typeface="Arial"/>
        <a:buChar char="•"/>
        <a:defRPr sz="16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835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670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505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340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175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5010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5844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6679" algn="l" defTabSz="370835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princeton.edu/kahneman/publications-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urbo.ch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9" Type="http://schemas.openxmlformats.org/officeDocument/2006/relationships/image" Target="../media/image37.png"/><Relationship Id="rId3" Type="http://schemas.openxmlformats.org/officeDocument/2006/relationships/image" Target="../media/image7.emf"/><Relationship Id="rId21" Type="http://schemas.openxmlformats.org/officeDocument/2006/relationships/image" Target="../media/image22.png"/><Relationship Id="rId34" Type="http://schemas.openxmlformats.org/officeDocument/2006/relationships/image" Target="../media/image34.pn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hyperlink" Target="http://www.rhb.ch/index.php?id=891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stadt-zuerich.ch/vbz/de/index.html" TargetMode="External"/><Relationship Id="rId11" Type="http://schemas.openxmlformats.org/officeDocument/2006/relationships/image" Target="../media/image12.png"/><Relationship Id="rId24" Type="http://schemas.openxmlformats.org/officeDocument/2006/relationships/hyperlink" Target="https://www.helvetic.com/hdc/" TargetMode="External"/><Relationship Id="rId32" Type="http://schemas.openxmlformats.org/officeDocument/2006/relationships/image" Target="../media/image32.gif"/><Relationship Id="rId37" Type="http://schemas.openxmlformats.org/officeDocument/2006/relationships/image" Target="../media/image42.sv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hyperlink" Target="http://www.sob.ch/index.php" TargetMode="External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7.jpe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ecisionlab.com/biases/dunning-kruger-effect/?utm_content=196120218&amp;utm_medium=social&amp;utm_source=linkedin&amp;hss_channel=lcp-1087585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MFVS / Aero-Club der Schweiz</a:t>
            </a:r>
          </a:p>
          <a:p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Psychologische </a:t>
            </a:r>
            <a:r>
              <a:rPr lang="de-CH" dirty="0" smtClean="0"/>
              <a:t>Aspekte im Zusammenhang mit Risikoverhalten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5885745" y="5285758"/>
            <a:ext cx="2774861" cy="175119"/>
          </a:xfrm>
        </p:spPr>
        <p:txBody>
          <a:bodyPr/>
          <a:lstStyle/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b="0" dirty="0"/>
              <a:t>IAP </a:t>
            </a:r>
            <a:r>
              <a:rPr lang="de-CH" b="0" dirty="0" err="1"/>
              <a:t>Insitut</a:t>
            </a:r>
            <a:r>
              <a:rPr lang="de-CH" b="0"/>
              <a:t> für Angewandte</a:t>
            </a:r>
            <a:endParaRPr lang="de-CH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368312" y="5285758"/>
            <a:ext cx="292294" cy="175119"/>
          </a:xfrm>
        </p:spPr>
        <p:txBody>
          <a:bodyPr/>
          <a:lstStyle/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A1181B40-2182-4562-A098-97B8E752452B}" type="slidenum">
              <a:rPr lang="de-CH" b="0"/>
              <a:pPr defTabSz="37083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de-CH" b="0" dirty="0"/>
          </a:p>
        </p:txBody>
      </p:sp>
      <p:sp>
        <p:nvSpPr>
          <p:cNvPr id="8" name="Textfeld 7"/>
          <p:cNvSpPr txBox="1"/>
          <p:nvPr/>
        </p:nvSpPr>
        <p:spPr>
          <a:xfrm>
            <a:off x="703734" y="4854634"/>
            <a:ext cx="3096344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0" dirty="0" smtClean="0"/>
              <a:t>Yvonne Brutschy</a:t>
            </a:r>
            <a:endParaRPr lang="de-CH" sz="1600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7688510" y="4854633"/>
            <a:ext cx="1944216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0" dirty="0" smtClean="0"/>
              <a:t>29.10.2022</a:t>
            </a:r>
            <a:endParaRPr lang="de-CH" sz="1600" b="0" dirty="0"/>
          </a:p>
        </p:txBody>
      </p:sp>
    </p:spTree>
    <p:extLst>
      <p:ext uri="{BB962C8B-B14F-4D97-AF65-F5344CB8AC3E}">
        <p14:creationId xmlns:p14="http://schemas.microsoft.com/office/powerpoint/2010/main" val="36317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57081-2595-4E48-B7B9-2631AB90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CH" dirty="0"/>
              <a:t>Risikohomöostase</a:t>
            </a:r>
            <a:br>
              <a:rPr lang="de-CH" dirty="0"/>
            </a:br>
            <a:r>
              <a:rPr lang="de-CH" sz="1298" dirty="0"/>
              <a:t> 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F8C6C3-7FA5-4830-A87A-54CCA9464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70835" fontAlgn="auto">
              <a:spcBef>
                <a:spcPts val="0"/>
              </a:spcBef>
              <a:spcAft>
                <a:spcPts val="0"/>
              </a:spcAft>
              <a:defRPr/>
            </a:pPr>
            <a:fld id="{A1181B40-2182-4562-A098-97B8E752452B}" type="slidenum">
              <a:rPr lang="de-CH"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370835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CH" sz="64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ußzeilenplatzhalter 1">
            <a:extLst>
              <a:ext uri="{FF2B5EF4-FFF2-40B4-BE49-F238E27FC236}">
                <a16:creationId xmlns:a16="http://schemas.microsoft.com/office/drawing/2014/main" id="{4B065235-987D-437E-9E8F-084E1DB42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9398" y="4883079"/>
            <a:ext cx="6775352" cy="292032"/>
          </a:xfrm>
        </p:spPr>
        <p:txBody>
          <a:bodyPr/>
          <a:lstStyle/>
          <a:p>
            <a:pPr marL="582005" indent="-582005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Wilde, G. J. S. (1994). </a:t>
            </a:r>
            <a:r>
              <a:rPr lang="en-US" sz="852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risk. </a:t>
            </a:r>
            <a:r>
              <a:rPr lang="en-US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Toronto: PDE Publications/Castor &amp; Columba.</a:t>
            </a:r>
          </a:p>
          <a:p>
            <a:pPr marL="582005" indent="-582005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Wilde, G. J. S. (1982). The theory of risk homeostasis: Implications for safety and health. </a:t>
            </a:r>
            <a:r>
              <a:rPr lang="en-US" sz="852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Analysis 2, 4</a:t>
            </a:r>
            <a:r>
              <a:rPr lang="en-US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209 – 225.</a:t>
            </a:r>
            <a:endParaRPr lang="de-DE" sz="852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5F0132-8029-4C5F-BF8F-3C70DA50F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69" b="1"/>
          <a:stretch/>
        </p:blipFill>
        <p:spPr>
          <a:xfrm>
            <a:off x="1554866" y="874068"/>
            <a:ext cx="6802851" cy="39514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3" name="Sprechblase: rechteckig 2">
            <a:extLst>
              <a:ext uri="{FF2B5EF4-FFF2-40B4-BE49-F238E27FC236}">
                <a16:creationId xmlns:a16="http://schemas.microsoft.com/office/drawing/2014/main" id="{A9855C14-8188-48C2-9006-4640719A6D5D}"/>
              </a:ext>
            </a:extLst>
          </p:cNvPr>
          <p:cNvSpPr/>
          <p:nvPr/>
        </p:nvSpPr>
        <p:spPr>
          <a:xfrm>
            <a:off x="7113246" y="990275"/>
            <a:ext cx="1079320" cy="521107"/>
          </a:xfrm>
          <a:prstGeom prst="wedgeRectCallout">
            <a:avLst>
              <a:gd name="adj1" fmla="val -130277"/>
              <a:gd name="adj2" fmla="val 59593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b="0" dirty="0">
                <a:solidFill>
                  <a:srgbClr val="FFFFFF"/>
                </a:solidFill>
                <a:latin typeface="Arial"/>
              </a:rPr>
              <a:t>Individueller Innerer Regler</a:t>
            </a: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4D5DAFA0-1BCD-485E-A5EC-1320371681D2}"/>
              </a:ext>
            </a:extLst>
          </p:cNvPr>
          <p:cNvSpPr/>
          <p:nvPr/>
        </p:nvSpPr>
        <p:spPr>
          <a:xfrm>
            <a:off x="1915068" y="3715804"/>
            <a:ext cx="1635382" cy="654556"/>
          </a:xfrm>
          <a:prstGeom prst="wedgeRectCallout">
            <a:avLst>
              <a:gd name="adj1" fmla="val 59746"/>
              <a:gd name="adj2" fmla="val -116175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b="0" dirty="0">
                <a:solidFill>
                  <a:srgbClr val="FFFFFF"/>
                </a:solidFill>
                <a:latin typeface="Arial"/>
              </a:rPr>
              <a:t>Einfluss von Effekten zur </a:t>
            </a:r>
            <a:r>
              <a:rPr lang="de-CH" sz="1136" dirty="0">
                <a:solidFill>
                  <a:srgbClr val="FFFFFF"/>
                </a:solidFill>
                <a:latin typeface="Arial"/>
              </a:rPr>
              <a:t>V</a:t>
            </a:r>
            <a:r>
              <a:rPr lang="de-CH" sz="1136" b="0" dirty="0">
                <a:solidFill>
                  <a:srgbClr val="FFFFFF"/>
                </a:solidFill>
                <a:latin typeface="Arial"/>
              </a:rPr>
              <a:t>erbesserung des objektiven Risikos 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97179AAB-B695-4A4B-B74C-7C9130E15446}"/>
              </a:ext>
            </a:extLst>
          </p:cNvPr>
          <p:cNvSpPr/>
          <p:nvPr/>
        </p:nvSpPr>
        <p:spPr>
          <a:xfrm>
            <a:off x="7034311" y="1628195"/>
            <a:ext cx="1230263" cy="505033"/>
          </a:xfrm>
          <a:prstGeom prst="wedgeRectCallout">
            <a:avLst>
              <a:gd name="adj1" fmla="val -51119"/>
              <a:gd name="adj2" fmla="val 112786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b="0" dirty="0">
                <a:solidFill>
                  <a:srgbClr val="FFFFFF"/>
                </a:solidFill>
                <a:latin typeface="Arial"/>
              </a:rPr>
              <a:t>Subjektiv als angenehm erlebt</a:t>
            </a:r>
          </a:p>
        </p:txBody>
      </p:sp>
    </p:spTree>
    <p:extLst>
      <p:ext uri="{BB962C8B-B14F-4D97-AF65-F5344CB8AC3E}">
        <p14:creationId xmlns:p14="http://schemas.microsoft.com/office/powerpoint/2010/main" val="24930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Befunde zu </a:t>
            </a:r>
            <a:r>
              <a:rPr lang="de-CH" dirty="0" err="1" smtClean="0"/>
              <a:t>Overconfidence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Overconfidence </a:t>
            </a:r>
          </a:p>
          <a:p>
            <a:r>
              <a:rPr lang="en-US" dirty="0" smtClean="0"/>
              <a:t>…</a:t>
            </a: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Zusammenhang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Intelligenz</a:t>
            </a:r>
            <a:r>
              <a:rPr lang="en-US" dirty="0" smtClean="0"/>
              <a:t> </a:t>
            </a:r>
            <a:r>
              <a:rPr lang="en-US" dirty="0"/>
              <a:t>(Schaefer et. al., 2004) </a:t>
            </a:r>
          </a:p>
          <a:p>
            <a:endParaRPr lang="en-US" dirty="0" smtClean="0"/>
          </a:p>
          <a:p>
            <a:r>
              <a:rPr lang="en-US" dirty="0" smtClean="0"/>
              <a:t>…</a:t>
            </a:r>
            <a:r>
              <a:rPr lang="en-US" dirty="0" err="1" smtClean="0"/>
              <a:t>Zusammenhang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</a:p>
          <a:p>
            <a:r>
              <a:rPr lang="en-US" dirty="0"/>
              <a:t>	Extraversion </a:t>
            </a:r>
            <a:r>
              <a:rPr lang="en-US" dirty="0" smtClean="0"/>
              <a:t>(Schaefer et. al., 2004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subklinischem</a:t>
            </a:r>
            <a:r>
              <a:rPr lang="en-US" dirty="0" smtClean="0"/>
              <a:t> </a:t>
            </a:r>
            <a:r>
              <a:rPr lang="en-US" dirty="0" err="1" smtClean="0"/>
              <a:t>Narzissmus</a:t>
            </a:r>
            <a:r>
              <a:rPr lang="en-US" dirty="0" smtClean="0"/>
              <a:t> (Campbell &amp; Goodie, 2003)</a:t>
            </a:r>
          </a:p>
          <a:p>
            <a:r>
              <a:rPr lang="en-US" dirty="0"/>
              <a:t>	</a:t>
            </a:r>
            <a:r>
              <a:rPr lang="en-US" dirty="0" err="1" smtClean="0"/>
              <a:t>autoritärer</a:t>
            </a:r>
            <a:r>
              <a:rPr lang="en-US" dirty="0" smtClean="0"/>
              <a:t> </a:t>
            </a:r>
            <a:r>
              <a:rPr lang="en-US" dirty="0" err="1" smtClean="0"/>
              <a:t>Persönlichkeit</a:t>
            </a:r>
            <a:r>
              <a:rPr lang="en-US" dirty="0" smtClean="0"/>
              <a:t> (Olivares, 1993)</a:t>
            </a:r>
          </a:p>
          <a:p>
            <a:r>
              <a:rPr lang="en-US" dirty="0"/>
              <a:t>	</a:t>
            </a:r>
            <a:r>
              <a:rPr lang="en-US" dirty="0" err="1" smtClean="0"/>
              <a:t>optimistischer</a:t>
            </a:r>
            <a:r>
              <a:rPr lang="en-US" dirty="0" smtClean="0"/>
              <a:t> </a:t>
            </a:r>
            <a:r>
              <a:rPr lang="en-US" dirty="0" err="1" smtClean="0"/>
              <a:t>Grundeinstellung</a:t>
            </a:r>
            <a:r>
              <a:rPr lang="en-US" dirty="0" smtClean="0"/>
              <a:t> (Wolfe &amp; </a:t>
            </a:r>
            <a:r>
              <a:rPr lang="en-US" dirty="0" err="1" smtClean="0"/>
              <a:t>Grosch</a:t>
            </a:r>
            <a:r>
              <a:rPr lang="en-US" dirty="0" smtClean="0"/>
              <a:t>, 1990)</a:t>
            </a:r>
          </a:p>
          <a:p>
            <a:endParaRPr lang="en-US" dirty="0"/>
          </a:p>
          <a:p>
            <a:r>
              <a:rPr lang="en-US" dirty="0" smtClean="0"/>
              <a:t>…</a:t>
            </a:r>
            <a:r>
              <a:rPr lang="en-US" dirty="0" err="1" smtClean="0"/>
              <a:t>negativer</a:t>
            </a:r>
            <a:r>
              <a:rPr lang="en-US" dirty="0" smtClean="0"/>
              <a:t> </a:t>
            </a:r>
            <a:r>
              <a:rPr lang="en-US" dirty="0" err="1" smtClean="0"/>
              <a:t>Zusammenhang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err="1" smtClean="0"/>
              <a:t>Offenheit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Ideen</a:t>
            </a:r>
            <a:r>
              <a:rPr lang="en-US" dirty="0" smtClean="0"/>
              <a:t> (O5 &amp; </a:t>
            </a:r>
            <a:r>
              <a:rPr lang="en-US" dirty="0" err="1" smtClean="0"/>
              <a:t>Intelligenz</a:t>
            </a:r>
            <a:r>
              <a:rPr lang="en-US" dirty="0" smtClean="0"/>
              <a:t> positive </a:t>
            </a:r>
            <a:r>
              <a:rPr lang="en-US" dirty="0" err="1" smtClean="0"/>
              <a:t>korreliert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Schaefer PS, Williams CC, Goodie AS, Campbell WK (2004) Overconfidence </a:t>
            </a:r>
            <a:r>
              <a:rPr lang="en-US" dirty="0"/>
              <a:t>and the big five. J Res Personal 38(5):473–480.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Schaefer </a:t>
            </a:r>
            <a:r>
              <a:rPr lang="en-US" dirty="0"/>
              <a:t>PS, Williams CC, Goodie AS, Campbell WK (2004) Overconfidence and the big five. J Res Personal 38(5):473–480.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77" y="1318304"/>
            <a:ext cx="3194789" cy="17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791C29AA-15C3-405C-B555-F8B2014D5FF6}"/>
              </a:ext>
            </a:extLst>
          </p:cNvPr>
          <p:cNvSpPr/>
          <p:nvPr/>
        </p:nvSpPr>
        <p:spPr>
          <a:xfrm>
            <a:off x="5015277" y="914492"/>
            <a:ext cx="3153950" cy="1004326"/>
          </a:xfrm>
          <a:prstGeom prst="ellipse">
            <a:avLst/>
          </a:prstGeom>
          <a:ln>
            <a:solidFill>
              <a:srgbClr val="D7DA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9200" rIns="0" bIns="29200"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Konsensüberschätzung</a:t>
            </a:r>
          </a:p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92" b="0" dirty="0">
                <a:solidFill>
                  <a:srgbClr val="FFFFFF"/>
                </a:solidFill>
                <a:latin typeface="Arial"/>
              </a:rPr>
              <a:t>die Häufigkeit der eigenen Meinungen, Überzeugungen und Handlungen in der Bevölkerung bzw. dem relevanten sozialen Vergleichssystem fälschlicherweise zu überschätzen</a:t>
            </a:r>
            <a:endParaRPr lang="de-CH" sz="892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2A83DBF-84E0-46B0-A935-DEAFAD51FB75}"/>
              </a:ext>
            </a:extLst>
          </p:cNvPr>
          <p:cNvSpPr/>
          <p:nvPr/>
        </p:nvSpPr>
        <p:spPr>
          <a:xfrm>
            <a:off x="5766007" y="3141653"/>
            <a:ext cx="2686217" cy="1014852"/>
          </a:xfrm>
          <a:prstGeom prst="ellipse">
            <a:avLst/>
          </a:prstGeom>
          <a:ln>
            <a:solidFill>
              <a:srgbClr val="D7DA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9200" rIns="0" bIns="29200"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Fundamentaler Zuschreibungsfehler</a:t>
            </a:r>
          </a:p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92" b="0" dirty="0">
                <a:solidFill>
                  <a:srgbClr val="FFFFFF"/>
                </a:solidFill>
                <a:latin typeface="Arial"/>
              </a:rPr>
              <a:t>die Ursache für Verhalten eher in den an einer Situation beteiligten Personen gesucht wird als an den Umständen der Situation</a:t>
            </a:r>
            <a:endParaRPr lang="de-CH" sz="892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CF01EF6-7865-446C-9B2C-68959C613780}"/>
              </a:ext>
            </a:extLst>
          </p:cNvPr>
          <p:cNvSpPr/>
          <p:nvPr/>
        </p:nvSpPr>
        <p:spPr>
          <a:xfrm>
            <a:off x="891924" y="2166439"/>
            <a:ext cx="3096027" cy="781519"/>
          </a:xfrm>
          <a:prstGeom prst="ellipse">
            <a:avLst/>
          </a:prstGeom>
          <a:ln>
            <a:solidFill>
              <a:srgbClr val="D7DA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9200" rIns="0" bIns="29200"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Bestätigungsfehler</a:t>
            </a:r>
          </a:p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92" b="0" dirty="0">
                <a:solidFill>
                  <a:srgbClr val="FFFFFF"/>
                </a:solidFill>
                <a:latin typeface="Arial"/>
              </a:rPr>
              <a:t>Informationen so berücksichtigt werden, dass sie zur eigenen Meinung passen bzw. die eigenen Erwartungen bestätigen</a:t>
            </a:r>
            <a:endParaRPr lang="de-CH" sz="892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57081-2595-4E48-B7B9-2631AB90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Menschliche </a:t>
            </a:r>
            <a:r>
              <a:rPr lang="de-CH" dirty="0" smtClean="0"/>
              <a:t>Denkfehler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F8C6C3-7FA5-4830-A87A-54CCA9464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70835" fontAlgn="auto">
              <a:spcBef>
                <a:spcPts val="0"/>
              </a:spcBef>
              <a:spcAft>
                <a:spcPts val="0"/>
              </a:spcAft>
              <a:defRPr/>
            </a:pPr>
            <a:fld id="{A1181B40-2182-4562-A098-97B8E752452B}" type="slidenum">
              <a:rPr lang="de-CH"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370835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CH" sz="64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ußzeilenplatzhalter 1">
            <a:extLst>
              <a:ext uri="{FF2B5EF4-FFF2-40B4-BE49-F238E27FC236}">
                <a16:creationId xmlns:a16="http://schemas.microsoft.com/office/drawing/2014/main" id="{4B065235-987D-437E-9E8F-084E1DB42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4630" y="4883934"/>
            <a:ext cx="6775352" cy="350439"/>
          </a:xfrm>
        </p:spPr>
        <p:txBody>
          <a:bodyPr/>
          <a:lstStyle/>
          <a:p>
            <a:pPr marL="582005" indent="-582005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Publikationen</a:t>
            </a:r>
            <a:r>
              <a:rPr lang="en-US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Daniel Kahneman: </a:t>
            </a:r>
            <a:r>
              <a:rPr lang="en-US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https://scholar.princeton.edu/kahneman/publications-0</a:t>
            </a:r>
            <a:r>
              <a:rPr lang="en-US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2005" indent="-582005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Festinger, L. (2012). </a:t>
            </a:r>
            <a:r>
              <a:rPr lang="de-DE" sz="852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 der Kognitiven Dissonanz. 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Bern: Hans Huber.</a:t>
            </a:r>
            <a:endParaRPr lang="de-CH" sz="852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7CA5D1A-3AE9-4811-BAB8-7B8804CE050E}"/>
              </a:ext>
            </a:extLst>
          </p:cNvPr>
          <p:cNvSpPr/>
          <p:nvPr/>
        </p:nvSpPr>
        <p:spPr>
          <a:xfrm>
            <a:off x="1411416" y="981049"/>
            <a:ext cx="2881097" cy="969542"/>
          </a:xfrm>
          <a:prstGeom prst="ellipse">
            <a:avLst/>
          </a:prstGeom>
          <a:ln>
            <a:solidFill>
              <a:srgbClr val="D7DA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9200" rIns="0" bIns="29200"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Verfügbarkeitsheuristik</a:t>
            </a:r>
          </a:p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92" b="0" dirty="0">
                <a:solidFill>
                  <a:srgbClr val="FFFFFF"/>
                </a:solidFill>
                <a:latin typeface="Arial"/>
              </a:rPr>
              <a:t>bekannte bzw. präsente Ereignisse als wahrscheinlicher in ihrem Auftreten angesehen werden also nicht bekannte oder nicht präsente Ereignisse</a:t>
            </a:r>
            <a:endParaRPr lang="de-CH" sz="892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2212379-835C-4DA8-A3EC-579724AED910}"/>
              </a:ext>
            </a:extLst>
          </p:cNvPr>
          <p:cNvSpPr/>
          <p:nvPr/>
        </p:nvSpPr>
        <p:spPr>
          <a:xfrm>
            <a:off x="1884907" y="3939547"/>
            <a:ext cx="4906145" cy="8666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D7DA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Dissonanz-Theorie</a:t>
            </a:r>
          </a:p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92" b="0" dirty="0">
                <a:solidFill>
                  <a:srgbClr val="FFFFFF"/>
                </a:solidFill>
                <a:latin typeface="Arial"/>
              </a:rPr>
              <a:t>In einer Beurteilungssituation werden subjektiv als unpassende Elemente ganz einfach umgedeutet, so dass eine stimmige Balance von Wahrnehmung, eigener Beurteilung und abgeleiteten Verhaltenskonsequenzen entsteht</a:t>
            </a:r>
            <a:endParaRPr lang="de-CH" sz="892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B42D05F-9D91-4B0C-9852-09B9C8B2BBEE}"/>
              </a:ext>
            </a:extLst>
          </p:cNvPr>
          <p:cNvSpPr/>
          <p:nvPr/>
        </p:nvSpPr>
        <p:spPr>
          <a:xfrm>
            <a:off x="3897695" y="2605497"/>
            <a:ext cx="2686217" cy="956618"/>
          </a:xfrm>
          <a:prstGeom prst="ellipse">
            <a:avLst/>
          </a:prstGeom>
          <a:ln>
            <a:solidFill>
              <a:srgbClr val="D7DA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9200" rIns="0" bIns="29200"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Ankereffekte</a:t>
            </a:r>
          </a:p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92" b="0" dirty="0">
                <a:solidFill>
                  <a:srgbClr val="FFFFFF"/>
                </a:solidFill>
                <a:latin typeface="Arial"/>
              </a:rPr>
              <a:t>situativ bestehende Einflüsse und Daten ungerechtfertigterweise bzw. v.a. unbewusst einen </a:t>
            </a:r>
            <a:r>
              <a:rPr lang="de-DE" sz="892" b="0" dirty="0" err="1">
                <a:solidFill>
                  <a:srgbClr val="FFFFFF"/>
                </a:solidFill>
                <a:latin typeface="Arial"/>
              </a:rPr>
              <a:t>Refe-renzrahmen</a:t>
            </a:r>
            <a:r>
              <a:rPr lang="de-DE" sz="892" b="0" dirty="0">
                <a:solidFill>
                  <a:srgbClr val="FFFFFF"/>
                </a:solidFill>
                <a:latin typeface="Arial"/>
              </a:rPr>
              <a:t> für Datenabgleiche oder Lagebeurteilungen bilden</a:t>
            </a:r>
            <a:endParaRPr lang="de-CH" sz="892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C74A3A8-2D3F-459A-8132-322F5098C074}"/>
              </a:ext>
            </a:extLst>
          </p:cNvPr>
          <p:cNvSpPr/>
          <p:nvPr/>
        </p:nvSpPr>
        <p:spPr>
          <a:xfrm>
            <a:off x="3468458" y="1637400"/>
            <a:ext cx="2686217" cy="811152"/>
          </a:xfrm>
          <a:prstGeom prst="ellipse">
            <a:avLst/>
          </a:prstGeom>
          <a:ln>
            <a:solidFill>
              <a:srgbClr val="D7DA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9200" rIns="0" bIns="29200"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Planungsfehlschluss</a:t>
            </a:r>
          </a:p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92" b="0" dirty="0">
                <a:solidFill>
                  <a:srgbClr val="FFFFFF"/>
                </a:solidFill>
                <a:latin typeface="Arial"/>
              </a:rPr>
              <a:t>Menschen oder sogar Organisationen unterschätzen, wie viel Zeit sie für die Umsetzung eines Vor-habens benötigen</a:t>
            </a:r>
            <a:endParaRPr lang="de-CH" sz="892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FB83F35-2B05-46A9-B7DF-3AA6A1C9802D}"/>
              </a:ext>
            </a:extLst>
          </p:cNvPr>
          <p:cNvSpPr/>
          <p:nvPr/>
        </p:nvSpPr>
        <p:spPr>
          <a:xfrm>
            <a:off x="1324574" y="3104903"/>
            <a:ext cx="2745105" cy="832227"/>
          </a:xfrm>
          <a:prstGeom prst="ellipse">
            <a:avLst/>
          </a:prstGeom>
          <a:ln>
            <a:solidFill>
              <a:srgbClr val="D7DA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9200" rIns="0" bIns="29200"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Wiedererkennungsheuristik</a:t>
            </a:r>
          </a:p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92" b="0" dirty="0">
                <a:solidFill>
                  <a:srgbClr val="FFFFFF"/>
                </a:solidFill>
                <a:latin typeface="Arial"/>
              </a:rPr>
              <a:t>bei der Beurteilung von Sachlagen Ergebnisse bevorzugt werden, die bereits bekannt sind</a:t>
            </a:r>
            <a:endParaRPr lang="de-CH" sz="892" b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1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  <p:bldP spid="4" grpId="0" animBg="1"/>
      <p:bldP spid="27" grpId="0" animBg="1"/>
      <p:bldP spid="8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Denkfehler reduzieren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6137" y="981049"/>
            <a:ext cx="9124146" cy="4267119"/>
          </a:xfrm>
        </p:spPr>
        <p:txBody>
          <a:bodyPr/>
          <a:lstStyle/>
          <a:p>
            <a:r>
              <a:rPr lang="de-CH" dirty="0" smtClean="0"/>
              <a:t>Bewusste Entscheidungen treffen</a:t>
            </a:r>
          </a:p>
          <a:p>
            <a:endParaRPr lang="de-CH" dirty="0"/>
          </a:p>
          <a:p>
            <a:r>
              <a:rPr lang="de-CH" dirty="0" smtClean="0"/>
              <a:t>Erweitern der eigenen Sichtweise</a:t>
            </a:r>
          </a:p>
          <a:p>
            <a:endParaRPr lang="de-CH" dirty="0"/>
          </a:p>
          <a:p>
            <a:r>
              <a:rPr lang="de-CH" dirty="0" smtClean="0"/>
              <a:t>Advocatus Diaboli</a:t>
            </a:r>
          </a:p>
          <a:p>
            <a:endParaRPr lang="de-CH" dirty="0"/>
          </a:p>
          <a:p>
            <a:r>
              <a:rPr lang="de-CH" dirty="0" smtClean="0"/>
              <a:t>Feedback geben (negative Verstärkung)</a:t>
            </a:r>
          </a:p>
          <a:p>
            <a:endParaRPr lang="de-CH" dirty="0" smtClean="0"/>
          </a:p>
          <a:p>
            <a:r>
              <a:rPr lang="de-CH" dirty="0" smtClean="0"/>
              <a:t>Anregen </a:t>
            </a:r>
            <a:r>
              <a:rPr lang="de-CH" dirty="0"/>
              <a:t>zur </a:t>
            </a:r>
            <a:r>
              <a:rPr lang="de-CH" dirty="0" smtClean="0"/>
              <a:t>Selbstreflexion</a:t>
            </a:r>
          </a:p>
          <a:p>
            <a:endParaRPr lang="de-CH" dirty="0"/>
          </a:p>
          <a:p>
            <a:r>
              <a:rPr lang="de-CH" dirty="0" smtClean="0"/>
              <a:t>Perspektivenwechsel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Gleichschenkliges Dreieck 4"/>
          <p:cNvSpPr/>
          <p:nvPr/>
        </p:nvSpPr>
        <p:spPr bwMode="auto">
          <a:xfrm>
            <a:off x="4880198" y="1917204"/>
            <a:ext cx="3600400" cy="2664296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</a:pPr>
            <a:endParaRPr kumimoji="0" lang="de-CH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987229" y="1521449"/>
            <a:ext cx="1242321" cy="464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5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Situation</a:t>
            </a:r>
            <a:endParaRPr lang="de-DE" sz="1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884375" y="4475976"/>
            <a:ext cx="1048429" cy="412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Verhalten</a:t>
            </a:r>
            <a:endParaRPr lang="de-DE" sz="1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944094" y="4471937"/>
            <a:ext cx="1242321" cy="4150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5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Ergebnis</a:t>
            </a:r>
            <a:endParaRPr lang="de-DE" sz="1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9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 Möglichkeiten zur Reduktion von Denkfehlern</a:t>
            </a:r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90525" y="1123950"/>
          <a:ext cx="9123363" cy="392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055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Danke für Ihre Aufmerksamkeit</a:t>
            </a:r>
            <a:endParaRPr lang="de-CH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de-CH" sz="1947" dirty="0"/>
          </a:p>
          <a:p>
            <a:pPr>
              <a:lnSpc>
                <a:spcPct val="110000"/>
              </a:lnSpc>
            </a:pPr>
            <a:endParaRPr lang="de-CH" sz="1947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81B40-2182-4562-A098-97B8E752452B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1026" name="Picture 2" descr="Bilder – Fragezeichen | Gratis Vektoren, Fotos und PS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18" y="314134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063774" y="1989212"/>
            <a:ext cx="2731838" cy="464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0" dirty="0" smtClean="0">
                <a:solidFill>
                  <a:schemeClr val="tx1"/>
                </a:solidFill>
              </a:rPr>
              <a:t>...und danke für Ihre Fragen</a:t>
            </a:r>
            <a:endParaRPr lang="de-CH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10109248" y="3437606"/>
            <a:ext cx="2686698" cy="1226536"/>
          </a:xfrm>
          <a:prstGeom prst="roundRect">
            <a:avLst>
              <a:gd name="adj" fmla="val 94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CH" sz="146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defTabSz="741670">
              <a:lnSpc>
                <a:spcPct val="100000"/>
              </a:lnSpc>
              <a:spcAft>
                <a:spcPct val="0"/>
              </a:spcAft>
            </a:pPr>
            <a:fld id="{641F9DDC-3562-4CB2-BE63-0EE59116F597}" type="slidenum">
              <a:rPr b="0">
                <a:solidFill>
                  <a:srgbClr val="FFFFFF"/>
                </a:solidFill>
              </a:rPr>
              <a:pPr defTabSz="741670">
                <a:lnSpc>
                  <a:spcPct val="100000"/>
                </a:lnSpc>
                <a:spcAft>
                  <a:spcPct val="0"/>
                </a:spcAft>
              </a:pPr>
              <a:t>2</a:t>
            </a:fld>
            <a:endParaRPr b="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7970" r="6867" b="20294"/>
          <a:stretch/>
        </p:blipFill>
        <p:spPr bwMode="auto">
          <a:xfrm>
            <a:off x="11686223" y="3554418"/>
            <a:ext cx="1016029" cy="89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Test-Administrator\Desktop\imagesZKS0C3K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62" y="3554418"/>
            <a:ext cx="891996" cy="8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10926939" y="3713328"/>
            <a:ext cx="963707" cy="59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3244" b="0" dirty="0">
                <a:solidFill>
                  <a:srgbClr val="333333"/>
                </a:solidFill>
                <a:latin typeface="Arial"/>
              </a:rPr>
              <a:t>&amp;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1698957" y="4388008"/>
            <a:ext cx="980176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1298" dirty="0">
                <a:solidFill>
                  <a:srgbClr val="333333"/>
                </a:solidFill>
                <a:latin typeface="Arial"/>
              </a:rPr>
              <a:t>ca. 100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410526B8-5914-462C-8A87-BB84A4625F06}"/>
              </a:ext>
            </a:extLst>
          </p:cNvPr>
          <p:cNvSpPr/>
          <p:nvPr/>
        </p:nvSpPr>
        <p:spPr>
          <a:xfrm>
            <a:off x="1055390" y="1254072"/>
            <a:ext cx="7056784" cy="576064"/>
          </a:xfrm>
          <a:prstGeom prst="rect">
            <a:avLst/>
          </a:prstGeom>
          <a:solidFill>
            <a:srgbClr val="63A7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6315FAA-1534-4F10-B45A-F46DAE4F4152}"/>
              </a:ext>
            </a:extLst>
          </p:cNvPr>
          <p:cNvSpPr/>
          <p:nvPr/>
        </p:nvSpPr>
        <p:spPr>
          <a:xfrm>
            <a:off x="919758" y="1376602"/>
            <a:ext cx="7056784" cy="576064"/>
          </a:xfrm>
          <a:prstGeom prst="rect">
            <a:avLst/>
          </a:prstGeom>
          <a:solidFill>
            <a:srgbClr val="63A7D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70E2D9E-7499-42B1-A40B-391D409EF2C5}"/>
              </a:ext>
            </a:extLst>
          </p:cNvPr>
          <p:cNvSpPr/>
          <p:nvPr/>
        </p:nvSpPr>
        <p:spPr>
          <a:xfrm>
            <a:off x="587224" y="405036"/>
            <a:ext cx="8496622" cy="5040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FFFFFF"/>
                </a:solidFill>
              </a:rPr>
              <a:t>Zürcher Hochschule für Angewandte Wissenschaften ZHAW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3B54C348-F449-49F7-91A7-AE2B690C16B5}"/>
              </a:ext>
            </a:extLst>
          </p:cNvPr>
          <p:cNvSpPr/>
          <p:nvPr/>
        </p:nvSpPr>
        <p:spPr>
          <a:xfrm>
            <a:off x="767358" y="1499132"/>
            <a:ext cx="7056784" cy="57606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FFFFFF"/>
                </a:solidFill>
              </a:rPr>
              <a:t>Departement Angewandte Psychologie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1D91861-E9BA-4497-9954-0AF9BAD9358F}"/>
              </a:ext>
            </a:extLst>
          </p:cNvPr>
          <p:cNvSpPr/>
          <p:nvPr/>
        </p:nvSpPr>
        <p:spPr>
          <a:xfrm>
            <a:off x="2553767" y="2196682"/>
            <a:ext cx="1656184" cy="5474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de-CH" sz="1800" b="1" dirty="0">
                <a:solidFill>
                  <a:srgbClr val="000000"/>
                </a:solidFill>
              </a:rPr>
              <a:t>F&amp;E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45B8A83-13C6-41FC-9307-A73ACF326A73}"/>
              </a:ext>
            </a:extLst>
          </p:cNvPr>
          <p:cNvSpPr/>
          <p:nvPr/>
        </p:nvSpPr>
        <p:spPr>
          <a:xfrm>
            <a:off x="753567" y="2196682"/>
            <a:ext cx="1656184" cy="5474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de-CH" sz="1800" b="1" dirty="0">
                <a:solidFill>
                  <a:srgbClr val="FFFFFF"/>
                </a:solidFill>
              </a:rPr>
              <a:t>Studium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CEFF8678-A7DA-4BCE-B75A-F96F50D9BAC0}"/>
              </a:ext>
            </a:extLst>
          </p:cNvPr>
          <p:cNvSpPr/>
          <p:nvPr/>
        </p:nvSpPr>
        <p:spPr>
          <a:xfrm>
            <a:off x="4353967" y="2196682"/>
            <a:ext cx="1656184" cy="5474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de-CH" sz="1800" b="1" dirty="0">
                <a:solidFill>
                  <a:srgbClr val="FFFFFF"/>
                </a:solidFill>
              </a:rPr>
              <a:t>Weiter-bildung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12FAB673-B486-4DC2-961A-01F284014859}"/>
              </a:ext>
            </a:extLst>
          </p:cNvPr>
          <p:cNvSpPr/>
          <p:nvPr/>
        </p:nvSpPr>
        <p:spPr>
          <a:xfrm>
            <a:off x="6154167" y="2196682"/>
            <a:ext cx="1656184" cy="5474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de-CH" sz="1800" b="1" dirty="0">
                <a:solidFill>
                  <a:srgbClr val="333333"/>
                </a:solidFill>
              </a:rPr>
              <a:t>Dienst-leistung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B7EDEE7-97CE-40C6-8948-29D7AA81DFF6}"/>
              </a:ext>
            </a:extLst>
          </p:cNvPr>
          <p:cNvSpPr txBox="1"/>
          <p:nvPr/>
        </p:nvSpPr>
        <p:spPr>
          <a:xfrm>
            <a:off x="4095437" y="831858"/>
            <a:ext cx="148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>
                <a:solidFill>
                  <a:srgbClr val="000000"/>
                </a:solidFill>
              </a:rPr>
              <a:t>ca. 3’400 MA</a:t>
            </a:r>
          </a:p>
        </p:txBody>
      </p:sp>
      <p:sp>
        <p:nvSpPr>
          <p:cNvPr id="52" name="Abgerundetes Rechteck 5">
            <a:extLst>
              <a:ext uri="{FF2B5EF4-FFF2-40B4-BE49-F238E27FC236}">
                <a16:creationId xmlns:a16="http://schemas.microsoft.com/office/drawing/2014/main" id="{20310270-71E5-487F-8FEF-BC323F523B90}"/>
              </a:ext>
            </a:extLst>
          </p:cNvPr>
          <p:cNvSpPr/>
          <p:nvPr/>
        </p:nvSpPr>
        <p:spPr>
          <a:xfrm>
            <a:off x="4350187" y="2156672"/>
            <a:ext cx="3544090" cy="687596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000">
              <a:solidFill>
                <a:srgbClr val="FFFFFF"/>
              </a:solidFill>
            </a:endParaRP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9C8FEBB-E5A4-4815-965B-73F9F7F1C989}"/>
              </a:ext>
            </a:extLst>
          </p:cNvPr>
          <p:cNvGrpSpPr/>
          <p:nvPr/>
        </p:nvGrpSpPr>
        <p:grpSpPr>
          <a:xfrm>
            <a:off x="7859710" y="3799807"/>
            <a:ext cx="1425348" cy="781693"/>
            <a:chOff x="755576" y="4994228"/>
            <a:chExt cx="2304256" cy="1243083"/>
          </a:xfrm>
        </p:grpSpPr>
        <p:sp>
          <p:nvSpPr>
            <p:cNvPr id="54" name="Abgerundetes Rechteck 26">
              <a:extLst>
                <a:ext uri="{FF2B5EF4-FFF2-40B4-BE49-F238E27FC236}">
                  <a16:creationId xmlns:a16="http://schemas.microsoft.com/office/drawing/2014/main" id="{4A648C1A-7BD0-45CB-9217-FC58DAF0400B}"/>
                </a:ext>
              </a:extLst>
            </p:cNvPr>
            <p:cNvSpPr/>
            <p:nvPr/>
          </p:nvSpPr>
          <p:spPr>
            <a:xfrm>
              <a:off x="755576" y="4994228"/>
              <a:ext cx="2304256" cy="1243083"/>
            </a:xfrm>
            <a:prstGeom prst="roundRect">
              <a:avLst>
                <a:gd name="adj" fmla="val 946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rgbClr val="FFFFFF"/>
                </a:solidFill>
              </a:endParaRPr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613BEDEC-3012-47AD-9951-D2B1610520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7" t="7970" r="6867" b="20294"/>
            <a:stretch/>
          </p:blipFill>
          <p:spPr bwMode="auto">
            <a:xfrm>
              <a:off x="2108074" y="5186893"/>
              <a:ext cx="871401" cy="827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4" descr="C:\Users\Test-Administrator\Desktop\imagesZKS0C3K2.png">
              <a:extLst>
                <a:ext uri="{FF2B5EF4-FFF2-40B4-BE49-F238E27FC236}">
                  <a16:creationId xmlns:a16="http://schemas.microsoft.com/office/drawing/2014/main" id="{99F98024-9ECE-4F2B-867F-699C845BF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26" y="5186893"/>
              <a:ext cx="765023" cy="82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67CB1D61-0294-4CF4-85E7-4A5757213B77}"/>
                </a:ext>
              </a:extLst>
            </p:cNvPr>
            <p:cNvSpPr txBox="1"/>
            <p:nvPr/>
          </p:nvSpPr>
          <p:spPr>
            <a:xfrm>
              <a:off x="1456872" y="5334334"/>
              <a:ext cx="826528" cy="697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b="1" dirty="0">
                  <a:solidFill>
                    <a:srgbClr val="333333"/>
                  </a:solidFill>
                </a:rPr>
                <a:t>&amp;</a:t>
              </a:r>
            </a:p>
          </p:txBody>
        </p:sp>
      </p:grpSp>
      <p:sp>
        <p:nvSpPr>
          <p:cNvPr id="58" name="Rechteck 57">
            <a:extLst>
              <a:ext uri="{FF2B5EF4-FFF2-40B4-BE49-F238E27FC236}">
                <a16:creationId xmlns:a16="http://schemas.microsoft.com/office/drawing/2014/main" id="{A14253FB-2D07-4337-8D6D-1E4CCE07D35E}"/>
              </a:ext>
            </a:extLst>
          </p:cNvPr>
          <p:cNvSpPr/>
          <p:nvPr/>
        </p:nvSpPr>
        <p:spPr>
          <a:xfrm>
            <a:off x="4359115" y="2913796"/>
            <a:ext cx="3383737" cy="4082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7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b">
            <a:spAutoFit/>
          </a:bodyPr>
          <a:lstStyle/>
          <a:p>
            <a:pPr algn="ctr"/>
            <a:r>
              <a:rPr lang="de-CH" sz="1100" b="1" dirty="0">
                <a:solidFill>
                  <a:srgbClr val="FFFFFF"/>
                </a:solidFill>
              </a:rPr>
              <a:t>Leadership, Coaching, Change Management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7644805-54CB-4E15-A6A4-69FC914473E8}"/>
              </a:ext>
            </a:extLst>
          </p:cNvPr>
          <p:cNvSpPr/>
          <p:nvPr/>
        </p:nvSpPr>
        <p:spPr>
          <a:xfrm>
            <a:off x="4359966" y="3391559"/>
            <a:ext cx="3417771" cy="4082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7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b">
            <a:spAutoFit/>
          </a:bodyPr>
          <a:lstStyle/>
          <a:p>
            <a:pPr algn="ctr"/>
            <a:r>
              <a:rPr lang="de-CH" sz="1100" b="1" dirty="0">
                <a:solidFill>
                  <a:srgbClr val="FFFFFF"/>
                </a:solidFill>
              </a:rPr>
              <a:t>Human Resources &amp; Corporate Learning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B842C5DA-6A08-4F1B-827A-04E1304D9982}"/>
              </a:ext>
            </a:extLst>
          </p:cNvPr>
          <p:cNvSpPr/>
          <p:nvPr/>
        </p:nvSpPr>
        <p:spPr>
          <a:xfrm>
            <a:off x="4363496" y="3854020"/>
            <a:ext cx="3391194" cy="4082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7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b">
            <a:spAutoFit/>
          </a:bodyPr>
          <a:lstStyle/>
          <a:p>
            <a:pPr algn="ctr"/>
            <a:r>
              <a:rPr lang="de-CH" sz="1100" b="1" dirty="0">
                <a:solidFill>
                  <a:srgbClr val="FFFFFF"/>
                </a:solidFill>
              </a:rPr>
              <a:t>Berufs-, Studien- &amp; Laufbahnberatung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5C5B6798-C756-4D35-8658-CA15AD0B0A4C}"/>
              </a:ext>
            </a:extLst>
          </p:cNvPr>
          <p:cNvSpPr/>
          <p:nvPr/>
        </p:nvSpPr>
        <p:spPr>
          <a:xfrm>
            <a:off x="4367106" y="4292938"/>
            <a:ext cx="3383974" cy="4082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7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b">
            <a:spAutoFit/>
          </a:bodyPr>
          <a:lstStyle/>
          <a:p>
            <a:pPr algn="ctr"/>
            <a:r>
              <a:rPr lang="de-CH" sz="1100" b="1" dirty="0">
                <a:solidFill>
                  <a:srgbClr val="FFFFFF"/>
                </a:solidFill>
              </a:rPr>
              <a:t>Klinische Psychologie &amp; Psychotherapie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F92F1A60-FE1A-409C-A197-06B1BBFD34C9}"/>
              </a:ext>
            </a:extLst>
          </p:cNvPr>
          <p:cNvSpPr/>
          <p:nvPr/>
        </p:nvSpPr>
        <p:spPr>
          <a:xfrm>
            <a:off x="4370123" y="4761510"/>
            <a:ext cx="3372729" cy="4082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7000">
                <a:schemeClr val="accent1"/>
              </a:gs>
            </a:gsLst>
            <a:lin ang="0" scaled="1"/>
            <a:tileRect/>
          </a:gra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b">
            <a:spAutoFit/>
          </a:bodyPr>
          <a:lstStyle/>
          <a:p>
            <a:pPr algn="ctr"/>
            <a:r>
              <a:rPr lang="de-CH" sz="1100" b="1" dirty="0">
                <a:solidFill>
                  <a:srgbClr val="FFFFFF"/>
                </a:solidFill>
              </a:rPr>
              <a:t>Diagnostik, Verkehrs- &amp; Sicherheitspsychologie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CA774E96-10CF-476B-8768-58298620FED3}"/>
              </a:ext>
            </a:extLst>
          </p:cNvPr>
          <p:cNvCxnSpPr/>
          <p:nvPr/>
        </p:nvCxnSpPr>
        <p:spPr>
          <a:xfrm>
            <a:off x="3959267" y="5013548"/>
            <a:ext cx="31205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335F78E9-183F-4D43-97B3-C3021F1E8687}"/>
              </a:ext>
            </a:extLst>
          </p:cNvPr>
          <p:cNvSpPr txBox="1"/>
          <p:nvPr/>
        </p:nvSpPr>
        <p:spPr>
          <a:xfrm>
            <a:off x="7938013" y="2802900"/>
            <a:ext cx="1207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000000"/>
                </a:solidFill>
              </a:rPr>
              <a:t>ca. 110 MA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43A82490-1703-40FA-BADD-2300F11B6289}"/>
              </a:ext>
            </a:extLst>
          </p:cNvPr>
          <p:cNvSpPr txBox="1"/>
          <p:nvPr/>
        </p:nvSpPr>
        <p:spPr>
          <a:xfrm>
            <a:off x="3023162" y="4768355"/>
            <a:ext cx="936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>
                <a:solidFill>
                  <a:srgbClr val="000000"/>
                </a:solidFill>
              </a:rPr>
              <a:t>ca. 20 MA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4E040BF8-3686-447E-9AD8-A58E858990A7}"/>
              </a:ext>
            </a:extLst>
          </p:cNvPr>
          <p:cNvSpPr/>
          <p:nvPr/>
        </p:nvSpPr>
        <p:spPr>
          <a:xfrm>
            <a:off x="8324298" y="1643334"/>
            <a:ext cx="911053" cy="9219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2000" b="1" dirty="0">
                <a:solidFill>
                  <a:srgbClr val="FFFFFF"/>
                </a:solidFill>
              </a:rPr>
              <a:t>Seit 1923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4E4A1EAC-63CB-4EB5-966D-CCF94993FC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6"/>
          <a:stretch/>
        </p:blipFill>
        <p:spPr>
          <a:xfrm>
            <a:off x="8004109" y="2432471"/>
            <a:ext cx="1447074" cy="554712"/>
          </a:xfrm>
          <a:prstGeom prst="rect">
            <a:avLst/>
          </a:prstGeom>
        </p:spPr>
      </p:pic>
      <p:sp>
        <p:nvSpPr>
          <p:cNvPr id="68" name="Textfeld 67">
            <a:extLst>
              <a:ext uri="{FF2B5EF4-FFF2-40B4-BE49-F238E27FC236}">
                <a16:creationId xmlns:a16="http://schemas.microsoft.com/office/drawing/2014/main" id="{A7D24243-E287-4D4A-955B-DB9B628FD46A}"/>
              </a:ext>
            </a:extLst>
          </p:cNvPr>
          <p:cNvSpPr txBox="1"/>
          <p:nvPr/>
        </p:nvSpPr>
        <p:spPr>
          <a:xfrm>
            <a:off x="682932" y="3311778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50" b="1" dirty="0">
                <a:solidFill>
                  <a:srgbClr val="000000"/>
                </a:solidFill>
              </a:rPr>
              <a:t>Psychologisches Institut</a:t>
            </a:r>
          </a:p>
        </p:txBody>
      </p:sp>
      <p:sp>
        <p:nvSpPr>
          <p:cNvPr id="69" name="Abgerundetes Rechteck 41">
            <a:extLst>
              <a:ext uri="{FF2B5EF4-FFF2-40B4-BE49-F238E27FC236}">
                <a16:creationId xmlns:a16="http://schemas.microsoft.com/office/drawing/2014/main" id="{D75288B0-F173-46F1-8830-5AD319598AA0}"/>
              </a:ext>
            </a:extLst>
          </p:cNvPr>
          <p:cNvSpPr/>
          <p:nvPr/>
        </p:nvSpPr>
        <p:spPr>
          <a:xfrm>
            <a:off x="753547" y="2160318"/>
            <a:ext cx="3551006" cy="68395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/>
      <p:bldP spid="65" grpId="0"/>
      <p:bldP spid="66" grpId="0" animBg="1"/>
      <p:bldP spid="68" grpId="0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741670">
              <a:lnSpc>
                <a:spcPct val="100000"/>
              </a:lnSpc>
              <a:spcAft>
                <a:spcPct val="0"/>
              </a:spcAft>
            </a:pPr>
            <a:fld id="{A1181B40-2182-4562-A098-97B8E752452B}" type="slidenum">
              <a:rPr lang="de-CH" b="0"/>
              <a:pPr defTabSz="741670">
                <a:lnSpc>
                  <a:spcPct val="100000"/>
                </a:lnSpc>
                <a:spcAft>
                  <a:spcPct val="0"/>
                </a:spcAft>
              </a:pPr>
              <a:t>3</a:t>
            </a:fld>
            <a:endParaRPr lang="de-CH" b="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Zentrum Diagnostik, Verkehrs- &amp; Sicherheitspsychologie</a:t>
            </a:r>
            <a:endParaRPr lang="de-CH" sz="1298" dirty="0"/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1C02A9B3-1448-46D1-8886-458A9B9586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84" y="2685363"/>
            <a:ext cx="1351020" cy="27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2681E6F0-A735-4BD1-96E8-D7AE29805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90" y="4080687"/>
            <a:ext cx="1859346" cy="50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>
            <a:extLst>
              <a:ext uri="{FF2B5EF4-FFF2-40B4-BE49-F238E27FC236}">
                <a16:creationId xmlns:a16="http://schemas.microsoft.com/office/drawing/2014/main" id="{9A44F1A4-BE9C-41D5-A549-0BB6B103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20" y="4110412"/>
            <a:ext cx="1439035" cy="2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hteck 52">
            <a:extLst>
              <a:ext uri="{FF2B5EF4-FFF2-40B4-BE49-F238E27FC236}">
                <a16:creationId xmlns:a16="http://schemas.microsoft.com/office/drawing/2014/main" id="{5996D88C-32D6-4581-9B74-6939A09FDD50}"/>
              </a:ext>
            </a:extLst>
          </p:cNvPr>
          <p:cNvSpPr/>
          <p:nvPr/>
        </p:nvSpPr>
        <p:spPr>
          <a:xfrm>
            <a:off x="398368" y="1989212"/>
            <a:ext cx="2664544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de-CH" sz="1400" b="1" dirty="0">
                <a:solidFill>
                  <a:srgbClr val="FFFFFF"/>
                </a:solidFill>
              </a:rPr>
              <a:t>Verkehrspsychologische Fahreignungsdiagnostik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D0A09A78-76EF-4ADD-A92D-EFB1C81D9D74}"/>
              </a:ext>
            </a:extLst>
          </p:cNvPr>
          <p:cNvSpPr/>
          <p:nvPr/>
        </p:nvSpPr>
        <p:spPr>
          <a:xfrm>
            <a:off x="3134920" y="1989212"/>
            <a:ext cx="2664296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de-CH" sz="1400" b="1" dirty="0">
                <a:solidFill>
                  <a:srgbClr val="FFFFFF"/>
                </a:solidFill>
              </a:rPr>
              <a:t>Sicherheitspsychologische Berufseignungsdiagnostik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A09CB28C-3F15-40AD-B42C-DD8D9BFEADCC}"/>
              </a:ext>
            </a:extLst>
          </p:cNvPr>
          <p:cNvSpPr/>
          <p:nvPr/>
        </p:nvSpPr>
        <p:spPr>
          <a:xfrm>
            <a:off x="5871472" y="1989212"/>
            <a:ext cx="266404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de-CH" sz="1400" b="1" dirty="0">
                <a:solidFill>
                  <a:srgbClr val="FFFFFF"/>
                </a:solidFill>
              </a:rPr>
              <a:t>Managementdiagnostik: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de-CH" sz="1400" b="1" dirty="0">
                <a:solidFill>
                  <a:srgbClr val="FFFFFF"/>
                </a:solidFill>
              </a:rPr>
              <a:t>Assessments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83D1AED-A9EE-404F-9551-685F407762F7}"/>
              </a:ext>
            </a:extLst>
          </p:cNvPr>
          <p:cNvSpPr/>
          <p:nvPr/>
        </p:nvSpPr>
        <p:spPr>
          <a:xfrm>
            <a:off x="399582" y="1053108"/>
            <a:ext cx="2663330" cy="423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rgbClr val="FFFFFF"/>
                </a:solidFill>
              </a:rPr>
              <a:t>Verkehr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A6359ED-6EAD-4527-AA55-11B801F0754C}"/>
              </a:ext>
            </a:extLst>
          </p:cNvPr>
          <p:cNvSpPr/>
          <p:nvPr/>
        </p:nvSpPr>
        <p:spPr>
          <a:xfrm>
            <a:off x="3134920" y="1053108"/>
            <a:ext cx="2663330" cy="423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rgbClr val="FFFFFF"/>
                </a:solidFill>
              </a:rPr>
              <a:t>Sicherheit/ HRO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0EF2B7E-F040-4100-AB10-0F6140605F30}"/>
              </a:ext>
            </a:extLst>
          </p:cNvPr>
          <p:cNvSpPr/>
          <p:nvPr/>
        </p:nvSpPr>
        <p:spPr>
          <a:xfrm>
            <a:off x="5872190" y="1053108"/>
            <a:ext cx="2663330" cy="423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rgbClr val="FFFFFF"/>
                </a:solidFill>
              </a:rPr>
              <a:t>Führung</a:t>
            </a:r>
          </a:p>
        </p:txBody>
      </p:sp>
      <p:sp>
        <p:nvSpPr>
          <p:cNvPr id="59" name="Richtungspfeil 2">
            <a:extLst>
              <a:ext uri="{FF2B5EF4-FFF2-40B4-BE49-F238E27FC236}">
                <a16:creationId xmlns:a16="http://schemas.microsoft.com/office/drawing/2014/main" id="{9C4D3F59-D4B6-43A3-AD5E-835E42EFC206}"/>
              </a:ext>
            </a:extLst>
          </p:cNvPr>
          <p:cNvSpPr/>
          <p:nvPr/>
        </p:nvSpPr>
        <p:spPr>
          <a:xfrm>
            <a:off x="399582" y="4661738"/>
            <a:ext cx="4936436" cy="207794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CH" sz="1200" b="1" dirty="0">
                <a:solidFill>
                  <a:srgbClr val="FFFFFF"/>
                </a:solidFill>
              </a:rPr>
              <a:t>Entwicklung von Selektionskonzepten und -verfahren</a:t>
            </a:r>
          </a:p>
        </p:txBody>
      </p:sp>
      <p:sp>
        <p:nvSpPr>
          <p:cNvPr id="60" name="Richtungspfeil 20">
            <a:extLst>
              <a:ext uri="{FF2B5EF4-FFF2-40B4-BE49-F238E27FC236}">
                <a16:creationId xmlns:a16="http://schemas.microsoft.com/office/drawing/2014/main" id="{28363363-E684-4BBE-98C0-0C41326568AE}"/>
              </a:ext>
            </a:extLst>
          </p:cNvPr>
          <p:cNvSpPr/>
          <p:nvPr/>
        </p:nvSpPr>
        <p:spPr>
          <a:xfrm>
            <a:off x="398368" y="4941540"/>
            <a:ext cx="4936436" cy="207794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CH" sz="1200" b="1" dirty="0">
                <a:solidFill>
                  <a:srgbClr val="FFFFFF"/>
                </a:solidFill>
              </a:rPr>
              <a:t>Entwicklung von Aus- und Weiterbildungsmodulen</a:t>
            </a:r>
          </a:p>
        </p:txBody>
      </p:sp>
      <p:sp>
        <p:nvSpPr>
          <p:cNvPr id="61" name="Richtungspfeil 21">
            <a:extLst>
              <a:ext uri="{FF2B5EF4-FFF2-40B4-BE49-F238E27FC236}">
                <a16:creationId xmlns:a16="http://schemas.microsoft.com/office/drawing/2014/main" id="{E0DE0FD8-3B6D-45C7-B18F-96A24CE6C896}"/>
              </a:ext>
            </a:extLst>
          </p:cNvPr>
          <p:cNvSpPr/>
          <p:nvPr/>
        </p:nvSpPr>
        <p:spPr>
          <a:xfrm>
            <a:off x="398368" y="1557164"/>
            <a:ext cx="8279706" cy="36004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de-CH" sz="1800" b="1" dirty="0">
                <a:solidFill>
                  <a:srgbClr val="FFFFFF"/>
                </a:solidFill>
              </a:rPr>
              <a:t>Risikobeurteilungen menschlicher Faktoren im Berufskontext</a:t>
            </a:r>
            <a:endParaRPr lang="de-CH" sz="1050" b="1" dirty="0">
              <a:solidFill>
                <a:srgbClr val="FFFFFF"/>
              </a:solidFill>
            </a:endParaRPr>
          </a:p>
        </p:txBody>
      </p:sp>
      <p:pic>
        <p:nvPicPr>
          <p:cNvPr id="63" name="Picture 2" descr="Verkehrsbetriebe Z&amp;uuml;rich">
            <a:hlinkClick r:id="rId6"/>
            <a:extLst>
              <a:ext uri="{FF2B5EF4-FFF2-40B4-BE49-F238E27FC236}">
                <a16:creationId xmlns:a16="http://schemas.microsoft.com/office/drawing/2014/main" id="{C1118394-8161-46C8-9134-EF8B34DAE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39508" r="60723" b="8318"/>
          <a:stretch/>
        </p:blipFill>
        <p:spPr bwMode="auto">
          <a:xfrm>
            <a:off x="555480" y="2648248"/>
            <a:ext cx="1057759" cy="34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0" descr="THURBO. Die Regionalbahn">
            <a:hlinkClick r:id="rId8" tooltip="zur THURBO Startseite"/>
            <a:extLst>
              <a:ext uri="{FF2B5EF4-FFF2-40B4-BE49-F238E27FC236}">
                <a16:creationId xmlns:a16="http://schemas.microsoft.com/office/drawing/2014/main" id="{DC2146EE-FBF1-4901-A6F7-02D23D6D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10269" r="59308" b="13826"/>
          <a:stretch>
            <a:fillRect/>
          </a:stretch>
        </p:blipFill>
        <p:spPr bwMode="auto">
          <a:xfrm>
            <a:off x="290396" y="3082196"/>
            <a:ext cx="1138830" cy="3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 descr="Suedostbahn Logo">
            <a:hlinkClick r:id="rId10"/>
            <a:extLst>
              <a:ext uri="{FF2B5EF4-FFF2-40B4-BE49-F238E27FC236}">
                <a16:creationId xmlns:a16="http://schemas.microsoft.com/office/drawing/2014/main" id="{BE870A4B-2915-458B-8CB1-12851570A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29" y="4462027"/>
            <a:ext cx="1627389" cy="11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5722E06F-B3D9-449B-A45E-0A716B50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60" y="2620800"/>
            <a:ext cx="1574097" cy="44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E1320AC9-2811-40E1-B11B-4090D981D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96" y="2653326"/>
            <a:ext cx="910538" cy="37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7" descr="C:\Users\hard\Desktop\logo.jpg">
            <a:extLst>
              <a:ext uri="{FF2B5EF4-FFF2-40B4-BE49-F238E27FC236}">
                <a16:creationId xmlns:a16="http://schemas.microsoft.com/office/drawing/2014/main" id="{C95F06B5-3E93-45DD-9257-85BAAC5B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27" y="3101493"/>
            <a:ext cx="661190" cy="4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 descr="C:\Users\hard\Desktop\bkw-logo.png">
            <a:extLst>
              <a:ext uri="{FF2B5EF4-FFF2-40B4-BE49-F238E27FC236}">
                <a16:creationId xmlns:a16="http://schemas.microsoft.com/office/drawing/2014/main" id="{15A28A77-97EE-40DA-A97D-903EFDEB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08" y="4027527"/>
            <a:ext cx="849300" cy="1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:\Users\hard\Desktop\zsg-logo_280x65.png">
            <a:extLst>
              <a:ext uri="{FF2B5EF4-FFF2-40B4-BE49-F238E27FC236}">
                <a16:creationId xmlns:a16="http://schemas.microsoft.com/office/drawing/2014/main" id="{445709CC-28B4-4985-AB87-D2624B2E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10" y="3657150"/>
            <a:ext cx="946322" cy="2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>
            <a:extLst>
              <a:ext uri="{FF2B5EF4-FFF2-40B4-BE49-F238E27FC236}">
                <a16:creationId xmlns:a16="http://schemas.microsoft.com/office/drawing/2014/main" id="{5C5AF03D-46AD-489F-B948-91746317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7" y="2788840"/>
            <a:ext cx="555106" cy="36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Grafik 4">
            <a:extLst>
              <a:ext uri="{FF2B5EF4-FFF2-40B4-BE49-F238E27FC236}">
                <a16:creationId xmlns:a16="http://schemas.microsoft.com/office/drawing/2014/main" id="{0F6895D7-F240-4F96-A9AF-D493F5A3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5909" r="82645" b="80165"/>
          <a:stretch>
            <a:fillRect/>
          </a:stretch>
        </p:blipFill>
        <p:spPr bwMode="auto">
          <a:xfrm>
            <a:off x="2509314" y="3101493"/>
            <a:ext cx="812019" cy="18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927F69DB-B752-4746-8948-375204FEE05A}"/>
              </a:ext>
            </a:extLst>
          </p:cNvPr>
          <p:cNvPicPr/>
          <p:nvPr/>
        </p:nvPicPr>
        <p:blipFill rotWithShape="1">
          <a:blip r:embed="rId19"/>
          <a:srcRect l="3183" t="17237" r="85890" b="68482"/>
          <a:stretch/>
        </p:blipFill>
        <p:spPr bwMode="auto">
          <a:xfrm>
            <a:off x="7342842" y="2790979"/>
            <a:ext cx="1247102" cy="517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9D82B5AD-971E-41EA-8080-B1459566FF3F}"/>
              </a:ext>
            </a:extLst>
          </p:cNvPr>
          <p:cNvPicPr/>
          <p:nvPr/>
        </p:nvPicPr>
        <p:blipFill rotWithShape="1">
          <a:blip r:embed="rId20"/>
          <a:srcRect l="4160" t="19660" r="88155" b="73452"/>
          <a:stretch/>
        </p:blipFill>
        <p:spPr bwMode="auto">
          <a:xfrm>
            <a:off x="6042225" y="3191458"/>
            <a:ext cx="1178790" cy="270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2" descr="C:\Users\hard\Desktop\logo2x.png">
            <a:extLst>
              <a:ext uri="{FF2B5EF4-FFF2-40B4-BE49-F238E27FC236}">
                <a16:creationId xmlns:a16="http://schemas.microsoft.com/office/drawing/2014/main" id="{37572BD6-5E19-4671-8C66-4D37179A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25" y="3995135"/>
            <a:ext cx="1328349" cy="2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hard\Desktop\logo_portal.jpg">
            <a:extLst>
              <a:ext uri="{FF2B5EF4-FFF2-40B4-BE49-F238E27FC236}">
                <a16:creationId xmlns:a16="http://schemas.microsoft.com/office/drawing/2014/main" id="{D3B7477A-E611-44E7-9A6F-7A5DFDEC9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t="29620" r="54916" b="15730"/>
          <a:stretch/>
        </p:blipFill>
        <p:spPr bwMode="auto">
          <a:xfrm>
            <a:off x="7370574" y="4294999"/>
            <a:ext cx="942861" cy="2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42172B1F-0732-4F51-AFA3-2CC06BEA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74" y="3899631"/>
            <a:ext cx="824912" cy="25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 descr="https://www.helvetic.com/hdc/appimg/logo.png">
            <a:hlinkClick r:id="rId24"/>
            <a:extLst>
              <a:ext uri="{FF2B5EF4-FFF2-40B4-BE49-F238E27FC236}">
                <a16:creationId xmlns:a16="http://schemas.microsoft.com/office/drawing/2014/main" id="{D281A31A-2E61-4DE4-804E-2A95EFD8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52" y="3818413"/>
            <a:ext cx="966425" cy="2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Ellipse 79">
            <a:extLst>
              <a:ext uri="{FF2B5EF4-FFF2-40B4-BE49-F238E27FC236}">
                <a16:creationId xmlns:a16="http://schemas.microsoft.com/office/drawing/2014/main" id="{A1D23EE9-D430-4CC7-8051-A4A00C821590}"/>
              </a:ext>
            </a:extLst>
          </p:cNvPr>
          <p:cNvSpPr/>
          <p:nvPr/>
        </p:nvSpPr>
        <p:spPr>
          <a:xfrm>
            <a:off x="8750082" y="1177102"/>
            <a:ext cx="1031590" cy="106265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800" b="1" dirty="0">
                <a:solidFill>
                  <a:srgbClr val="000000"/>
                </a:solidFill>
              </a:rPr>
              <a:t>&gt;1’500/Jahr</a:t>
            </a: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701619F8-E5CC-45C5-8279-679323758DC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66" y="3439051"/>
            <a:ext cx="1283417" cy="365774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AC14D062-7CCD-4F00-A4D4-8AC369BD343C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21650"/>
          <a:stretch/>
        </p:blipFill>
        <p:spPr>
          <a:xfrm>
            <a:off x="376159" y="3598243"/>
            <a:ext cx="728693" cy="413163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1F855391-C71A-40FD-860E-A51BDDBC6C6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0" y="4353834"/>
            <a:ext cx="847377" cy="182610"/>
          </a:xfrm>
          <a:prstGeom prst="rect">
            <a:avLst/>
          </a:prstGeom>
        </p:spPr>
      </p:pic>
      <p:pic>
        <p:nvPicPr>
          <p:cNvPr id="84" name="Picture 5">
            <a:extLst>
              <a:ext uri="{FF2B5EF4-FFF2-40B4-BE49-F238E27FC236}">
                <a16:creationId xmlns:a16="http://schemas.microsoft.com/office/drawing/2014/main" id="{4E73A9B0-6221-4767-97A0-FCA41BFA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16" y="3427191"/>
            <a:ext cx="919836" cy="45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2" descr="C:\Users\hard\Desktop\logo.png">
            <a:extLst>
              <a:ext uri="{FF2B5EF4-FFF2-40B4-BE49-F238E27FC236}">
                <a16:creationId xmlns:a16="http://schemas.microsoft.com/office/drawing/2014/main" id="{F64D6E07-A5D8-401D-9D01-E8E94526B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20" y="3145033"/>
            <a:ext cx="1038216" cy="2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C:\Users\hard\Desktop\logo-kkl.png">
            <a:extLst>
              <a:ext uri="{FF2B5EF4-FFF2-40B4-BE49-F238E27FC236}">
                <a16:creationId xmlns:a16="http://schemas.microsoft.com/office/drawing/2014/main" id="{8D204397-69EA-4936-94FE-8B0FB23BA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3"/>
          <a:stretch/>
        </p:blipFill>
        <p:spPr bwMode="auto">
          <a:xfrm>
            <a:off x="3500222" y="3954133"/>
            <a:ext cx="705959" cy="6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hard\Desktop\logo.gif">
            <a:extLst>
              <a:ext uri="{FF2B5EF4-FFF2-40B4-BE49-F238E27FC236}">
                <a16:creationId xmlns:a16="http://schemas.microsoft.com/office/drawing/2014/main" id="{68D57F1F-41DA-48FD-BD72-A1F83A9D6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06" y="3648332"/>
            <a:ext cx="871391" cy="1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42DB9712-0050-48F6-8252-BE26B4C5A2D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60" y="3084989"/>
            <a:ext cx="400088" cy="422628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061FC63B-8EF7-4966-8B12-5CAEBCA87F0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72" y="3555474"/>
            <a:ext cx="1123095" cy="292088"/>
          </a:xfrm>
          <a:prstGeom prst="rect">
            <a:avLst/>
          </a:prstGeom>
        </p:spPr>
      </p:pic>
      <p:sp>
        <p:nvSpPr>
          <p:cNvPr id="92" name="Richtungspfeil 51">
            <a:extLst>
              <a:ext uri="{FF2B5EF4-FFF2-40B4-BE49-F238E27FC236}">
                <a16:creationId xmlns:a16="http://schemas.microsoft.com/office/drawing/2014/main" id="{49BF8F04-38A9-4320-ABDF-D4480B39333A}"/>
              </a:ext>
            </a:extLst>
          </p:cNvPr>
          <p:cNvSpPr/>
          <p:nvPr/>
        </p:nvSpPr>
        <p:spPr>
          <a:xfrm>
            <a:off x="5437155" y="4661737"/>
            <a:ext cx="3170125" cy="497473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CH" sz="1200" b="1" dirty="0">
                <a:solidFill>
                  <a:srgbClr val="FFFFFF"/>
                </a:solidFill>
              </a:rPr>
              <a:t>Durchführung von Evaluationen, Analysen und Reviews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C2271A0D-CFF9-4D08-9DA2-0D86AC0E2499}"/>
              </a:ext>
            </a:extLst>
          </p:cNvPr>
          <p:cNvSpPr txBox="1"/>
          <p:nvPr/>
        </p:nvSpPr>
        <p:spPr>
          <a:xfrm>
            <a:off x="7148490" y="1540841"/>
            <a:ext cx="1470530" cy="38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®"/>
            </a:pPr>
            <a:r>
              <a:rPr lang="de-CH" sz="900" b="1" dirty="0">
                <a:solidFill>
                  <a:schemeClr val="bg1"/>
                </a:solidFill>
              </a:rPr>
              <a:t>Erstmalig</a:t>
            </a:r>
          </a:p>
          <a:p>
            <a:pPr marL="171450" indent="-17145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®"/>
            </a:pPr>
            <a:r>
              <a:rPr lang="de-CH" sz="900" b="1" dirty="0">
                <a:solidFill>
                  <a:schemeClr val="bg1"/>
                </a:solidFill>
              </a:rPr>
              <a:t>anlassbezogen</a:t>
            </a:r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261B4C61-6C5E-4F65-B2E3-DF06E172275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42" y="2722703"/>
            <a:ext cx="872001" cy="344055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F4657218-6471-4331-B3F1-E89B3323D1B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00459" y="3940270"/>
            <a:ext cx="1195265" cy="361495"/>
          </a:xfrm>
          <a:prstGeom prst="rect">
            <a:avLst/>
          </a:prstGeom>
        </p:spPr>
      </p:pic>
      <p:pic>
        <p:nvPicPr>
          <p:cNvPr id="96" name="Picture 8" descr="Home">
            <a:hlinkClick r:id="rId38"/>
            <a:extLst>
              <a:ext uri="{FF2B5EF4-FFF2-40B4-BE49-F238E27FC236}">
                <a16:creationId xmlns:a16="http://schemas.microsoft.com/office/drawing/2014/main" id="{97C7A800-6CA6-4A0F-81C2-D87C8C12F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83" y="3388737"/>
            <a:ext cx="2056593" cy="15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Ellipse 96">
            <a:extLst>
              <a:ext uri="{FF2B5EF4-FFF2-40B4-BE49-F238E27FC236}">
                <a16:creationId xmlns:a16="http://schemas.microsoft.com/office/drawing/2014/main" id="{B7035716-53C6-464B-A619-AB397E8083C8}"/>
              </a:ext>
            </a:extLst>
          </p:cNvPr>
          <p:cNvSpPr/>
          <p:nvPr/>
        </p:nvSpPr>
        <p:spPr>
          <a:xfrm>
            <a:off x="8800743" y="4269966"/>
            <a:ext cx="797639" cy="8178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800" b="1" dirty="0">
                <a:solidFill>
                  <a:srgbClr val="000000"/>
                </a:solidFill>
              </a:rPr>
              <a:t>+WB</a:t>
            </a:r>
          </a:p>
        </p:txBody>
      </p:sp>
    </p:spTree>
    <p:extLst>
      <p:ext uri="{BB962C8B-B14F-4D97-AF65-F5344CB8AC3E}">
        <p14:creationId xmlns:p14="http://schemas.microsoft.com/office/powerpoint/2010/main" val="864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  <p:bldP spid="80" grpId="0" animBg="1"/>
      <p:bldP spid="92" grpId="0" animBg="1"/>
      <p:bldP spid="93" grpId="0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370E790-37BD-4E7D-A0DA-D3D581743D14}"/>
              </a:ext>
            </a:extLst>
          </p:cNvPr>
          <p:cNvSpPr/>
          <p:nvPr/>
        </p:nvSpPr>
        <p:spPr>
          <a:xfrm>
            <a:off x="1534812" y="3365365"/>
            <a:ext cx="6833793" cy="175219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019E2C-586A-4B65-897B-28E662D0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Risikoverhalten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E0B603-2615-4D08-8A20-6ED80B97B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4871" y="3507291"/>
            <a:ext cx="4526123" cy="1832219"/>
          </a:xfrm>
        </p:spPr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Gründe für Risikoverhalten:</a:t>
            </a:r>
          </a:p>
          <a:p>
            <a:r>
              <a:rPr lang="de-CH" sz="1298" dirty="0" smtClean="0">
                <a:solidFill>
                  <a:schemeClr val="bg1"/>
                </a:solidFill>
              </a:rPr>
              <a:t>«</a:t>
            </a:r>
            <a:r>
              <a:rPr lang="de-CH" sz="1298" dirty="0" err="1" smtClean="0">
                <a:solidFill>
                  <a:schemeClr val="bg1"/>
                </a:solidFill>
              </a:rPr>
              <a:t>Thrill-Seeking</a:t>
            </a:r>
            <a:r>
              <a:rPr lang="de-CH" sz="1298" dirty="0" smtClean="0">
                <a:solidFill>
                  <a:schemeClr val="bg1"/>
                </a:solidFill>
              </a:rPr>
              <a:t>»</a:t>
            </a:r>
            <a:endParaRPr lang="de-CH" sz="1298" dirty="0">
              <a:solidFill>
                <a:schemeClr val="bg1"/>
              </a:solidFill>
            </a:endParaRPr>
          </a:p>
          <a:p>
            <a:r>
              <a:rPr lang="de-CH" sz="1298" dirty="0" smtClean="0">
                <a:solidFill>
                  <a:schemeClr val="bg1"/>
                </a:solidFill>
              </a:rPr>
              <a:t>Sozialer Einfluss</a:t>
            </a:r>
            <a:endParaRPr lang="de-CH" sz="1298" dirty="0">
              <a:solidFill>
                <a:schemeClr val="bg1"/>
              </a:solidFill>
            </a:endParaRPr>
          </a:p>
          <a:p>
            <a:r>
              <a:rPr lang="de-CH" sz="1298" dirty="0" smtClean="0">
                <a:solidFill>
                  <a:schemeClr val="bg1"/>
                </a:solidFill>
              </a:rPr>
              <a:t>Mentale Faktoren</a:t>
            </a:r>
            <a:endParaRPr lang="de-CH" sz="1298" dirty="0">
              <a:solidFill>
                <a:schemeClr val="bg1"/>
              </a:solidFill>
            </a:endParaRPr>
          </a:p>
          <a:p>
            <a:r>
              <a:rPr lang="de-CH" sz="1298" dirty="0" smtClean="0">
                <a:solidFill>
                  <a:schemeClr val="bg1"/>
                </a:solidFill>
              </a:rPr>
              <a:t>Substanzmissbrauch</a:t>
            </a:r>
          </a:p>
          <a:p>
            <a:endParaRPr lang="de-CH" sz="1298" dirty="0"/>
          </a:p>
          <a:p>
            <a:endParaRPr lang="de-CH" sz="1298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B6ECA5-03A3-4CE4-957A-C75E0479A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70835" fontAlgn="auto">
              <a:spcBef>
                <a:spcPts val="0"/>
              </a:spcBef>
              <a:spcAft>
                <a:spcPts val="0"/>
              </a:spcAft>
              <a:defRPr/>
            </a:pPr>
            <a:fld id="{A1181B40-2182-4562-A098-97B8E752452B}" type="slidenum">
              <a:rPr lang="de-CH"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370835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CH" sz="64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nhaltsplatzhalter 6" descr="Ein Bild, das Baum, Mann, Person, draußen enthält.&#10;&#10;Automatisch generierte Beschreibung">
            <a:extLst>
              <a:ext uri="{FF2B5EF4-FFF2-40B4-BE49-F238E27FC236}">
                <a16:creationId xmlns:a16="http://schemas.microsoft.com/office/drawing/2014/main" id="{226E0FF0-8147-4D76-B928-34FDFCCC4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43" y="1130846"/>
            <a:ext cx="2182360" cy="11881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C46D49A-5142-4FE4-AA3B-D4876156AD2A}"/>
              </a:ext>
            </a:extLst>
          </p:cNvPr>
          <p:cNvSpPr txBox="1"/>
          <p:nvPr/>
        </p:nvSpPr>
        <p:spPr>
          <a:xfrm>
            <a:off x="6178742" y="2372455"/>
            <a:ext cx="1051316" cy="2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892" dirty="0">
                <a:solidFill>
                  <a:srgbClr val="000000"/>
                </a:solidFill>
                <a:latin typeface="Arial"/>
              </a:rPr>
              <a:t>Amos </a:t>
            </a:r>
            <a:r>
              <a:rPr lang="de-CH" sz="892" dirty="0" err="1" smtClean="0">
                <a:solidFill>
                  <a:srgbClr val="000000"/>
                </a:solidFill>
                <a:latin typeface="Arial"/>
              </a:rPr>
              <a:t>Tversky</a:t>
            </a:r>
            <a:endParaRPr lang="de-CH" sz="89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3BB323D-1A66-469C-9A72-187EFC88116B}"/>
              </a:ext>
            </a:extLst>
          </p:cNvPr>
          <p:cNvSpPr txBox="1"/>
          <p:nvPr/>
        </p:nvSpPr>
        <p:spPr>
          <a:xfrm>
            <a:off x="7230059" y="2372455"/>
            <a:ext cx="1131043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892" dirty="0">
                <a:solidFill>
                  <a:srgbClr val="000000"/>
                </a:solidFill>
                <a:latin typeface="Arial"/>
              </a:rPr>
              <a:t>Daniel Kahneman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670DB7C-3B82-4191-9CE0-8763CCA7F7F1}"/>
              </a:ext>
            </a:extLst>
          </p:cNvPr>
          <p:cNvSpPr txBox="1">
            <a:spLocks/>
          </p:cNvSpPr>
          <p:nvPr/>
        </p:nvSpPr>
        <p:spPr>
          <a:xfrm>
            <a:off x="1351806" y="972947"/>
            <a:ext cx="6599933" cy="17521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27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buNone/>
              <a:defRPr/>
            </a:pPr>
            <a:r>
              <a:rPr lang="de-CH" sz="1460" b="0" dirty="0" smtClean="0"/>
              <a:t>«Risikopopulation»:</a:t>
            </a:r>
            <a:endParaRPr lang="de-CH" sz="1460" b="0" dirty="0"/>
          </a:p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defRPr/>
            </a:pPr>
            <a:r>
              <a:rPr lang="de-CH" sz="1298" b="0" dirty="0" smtClean="0"/>
              <a:t>Alter</a:t>
            </a:r>
            <a:endParaRPr lang="de-CH" sz="1298" b="0" dirty="0"/>
          </a:p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defRPr/>
            </a:pPr>
            <a:r>
              <a:rPr lang="de-CH" sz="1298" b="0" dirty="0" smtClean="0"/>
              <a:t>Geschlecht</a:t>
            </a:r>
            <a:endParaRPr lang="de-CH" sz="1298" b="0" dirty="0"/>
          </a:p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defRPr/>
            </a:pPr>
            <a:r>
              <a:rPr lang="de-CH" sz="1298" b="0" dirty="0" smtClean="0"/>
              <a:t>Genetische Prädisposition</a:t>
            </a:r>
          </a:p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defRPr/>
            </a:pPr>
            <a:r>
              <a:rPr lang="de-CH" sz="1298" b="0" dirty="0" smtClean="0"/>
              <a:t>Persönlichkeit</a:t>
            </a:r>
            <a:endParaRPr lang="de-CH" sz="1298" b="0" dirty="0"/>
          </a:p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defRPr/>
            </a:pPr>
            <a:r>
              <a:rPr lang="de-CH" sz="1298" b="0" dirty="0" smtClean="0"/>
              <a:t>Mentale Gesundheit</a:t>
            </a:r>
            <a:endParaRPr lang="de-CH" sz="1298" b="0" dirty="0"/>
          </a:p>
        </p:txBody>
      </p:sp>
    </p:spTree>
    <p:extLst>
      <p:ext uri="{BB962C8B-B14F-4D97-AF65-F5344CB8AC3E}">
        <p14:creationId xmlns:p14="http://schemas.microsoft.com/office/powerpoint/2010/main" val="20580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370E790-37BD-4E7D-A0DA-D3D581743D14}"/>
              </a:ext>
            </a:extLst>
          </p:cNvPr>
          <p:cNvSpPr/>
          <p:nvPr/>
        </p:nvSpPr>
        <p:spPr>
          <a:xfrm>
            <a:off x="1534812" y="3365365"/>
            <a:ext cx="6833793" cy="1752195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019E2C-586A-4B65-897B-28E662D0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Risikofaktor «Overconfidence»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E0B603-2615-4D08-8A20-6ED80B97B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806" y="1124201"/>
            <a:ext cx="4526123" cy="1832219"/>
          </a:xfrm>
        </p:spPr>
        <p:txBody>
          <a:bodyPr/>
          <a:lstStyle/>
          <a:p>
            <a:r>
              <a:rPr lang="de-CH" dirty="0"/>
              <a:t>Verschiedene Tendenzen, sich selbst zu überschätzen:</a:t>
            </a:r>
          </a:p>
          <a:p>
            <a:r>
              <a:rPr lang="de-CH" sz="1298" dirty="0"/>
              <a:t>Das eigene Urteilsvermögen</a:t>
            </a:r>
          </a:p>
          <a:p>
            <a:r>
              <a:rPr lang="de-CH" sz="1298" dirty="0"/>
              <a:t>Die Richtigkeit der eigenen Entscheide</a:t>
            </a:r>
          </a:p>
          <a:p>
            <a:r>
              <a:rPr lang="de-CH" sz="1298" dirty="0"/>
              <a:t>Die objektive eigene Leistung</a:t>
            </a:r>
          </a:p>
          <a:p>
            <a:r>
              <a:rPr lang="de-CH" sz="1298" dirty="0"/>
              <a:t>Die eigene Leistung im Vergleich zu anderen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B6ECA5-03A3-4CE4-957A-C75E0479A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70835" fontAlgn="auto">
              <a:spcBef>
                <a:spcPts val="0"/>
              </a:spcBef>
              <a:spcAft>
                <a:spcPts val="0"/>
              </a:spcAft>
              <a:defRPr/>
            </a:pPr>
            <a:fld id="{A1181B40-2182-4562-A098-97B8E752452B}" type="slidenum">
              <a:rPr lang="de-CH"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370835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e-CH" sz="64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nhaltsplatzhalter 6" descr="Ein Bild, das Baum, Mann, Person, draußen enthält.&#10;&#10;Automatisch generierte Beschreibung">
            <a:extLst>
              <a:ext uri="{FF2B5EF4-FFF2-40B4-BE49-F238E27FC236}">
                <a16:creationId xmlns:a16="http://schemas.microsoft.com/office/drawing/2014/main" id="{226E0FF0-8147-4D76-B928-34FDFCCC4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43" y="1130846"/>
            <a:ext cx="2182360" cy="11881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C46D49A-5142-4FE4-AA3B-D4876156AD2A}"/>
              </a:ext>
            </a:extLst>
          </p:cNvPr>
          <p:cNvSpPr txBox="1"/>
          <p:nvPr/>
        </p:nvSpPr>
        <p:spPr>
          <a:xfrm>
            <a:off x="6178742" y="2372455"/>
            <a:ext cx="1051316" cy="2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892" dirty="0">
                <a:solidFill>
                  <a:srgbClr val="000000"/>
                </a:solidFill>
                <a:latin typeface="Arial"/>
              </a:rPr>
              <a:t>Amos </a:t>
            </a:r>
            <a:r>
              <a:rPr lang="de-CH" sz="892" dirty="0" err="1">
                <a:solidFill>
                  <a:srgbClr val="000000"/>
                </a:solidFill>
                <a:latin typeface="Arial"/>
              </a:rPr>
              <a:t>Twersky</a:t>
            </a:r>
            <a:endParaRPr lang="de-CH" sz="89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3BB323D-1A66-469C-9A72-187EFC88116B}"/>
              </a:ext>
            </a:extLst>
          </p:cNvPr>
          <p:cNvSpPr txBox="1"/>
          <p:nvPr/>
        </p:nvSpPr>
        <p:spPr>
          <a:xfrm>
            <a:off x="7230059" y="2372455"/>
            <a:ext cx="1131043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892" dirty="0">
                <a:solidFill>
                  <a:srgbClr val="000000"/>
                </a:solidFill>
                <a:latin typeface="Arial"/>
              </a:rPr>
              <a:t>Daniel Kahneman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670DB7C-3B82-4191-9CE0-8763CCA7F7F1}"/>
              </a:ext>
            </a:extLst>
          </p:cNvPr>
          <p:cNvSpPr txBox="1">
            <a:spLocks/>
          </p:cNvSpPr>
          <p:nvPr/>
        </p:nvSpPr>
        <p:spPr>
          <a:xfrm>
            <a:off x="1739849" y="3423771"/>
            <a:ext cx="6599933" cy="17521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27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buNone/>
              <a:defRPr/>
            </a:pPr>
            <a:r>
              <a:rPr lang="de-CH" sz="1460" b="0" dirty="0">
                <a:solidFill>
                  <a:srgbClr val="FFFFFF"/>
                </a:solidFill>
              </a:rPr>
              <a:t>Gründe für Overconfidence:</a:t>
            </a:r>
          </a:p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defRPr/>
            </a:pPr>
            <a:r>
              <a:rPr lang="de-CH" sz="1298" b="0" dirty="0">
                <a:solidFill>
                  <a:srgbClr val="FFFFFF"/>
                </a:solidFill>
              </a:rPr>
              <a:t>Natürliches Prosperitätsstreben </a:t>
            </a:r>
            <a:r>
              <a:rPr lang="de-CH" sz="1298" b="0" dirty="0">
                <a:solidFill>
                  <a:srgbClr val="FFFFFF"/>
                </a:solidFill>
                <a:sym typeface="Wingdings" panose="05000000000000000000" pitchFamily="2" charset="2"/>
              </a:rPr>
              <a:t> Selbst-instruktives «</a:t>
            </a:r>
            <a:r>
              <a:rPr lang="de-CH" sz="1298" b="0" dirty="0">
                <a:solidFill>
                  <a:srgbClr val="FFFFFF"/>
                </a:solidFill>
              </a:rPr>
              <a:t>Wer wagt, gewinnt»</a:t>
            </a:r>
          </a:p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defRPr/>
            </a:pPr>
            <a:r>
              <a:rPr lang="de-CH" sz="1298" b="0" dirty="0">
                <a:solidFill>
                  <a:srgbClr val="FFFFFF"/>
                </a:solidFill>
              </a:rPr>
              <a:t>Positive Selbstdarstellung bzw. Schutz des Selbstwertes </a:t>
            </a:r>
            <a:r>
              <a:rPr lang="de-CH" sz="1298" b="0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de-CH" sz="1298" b="0" dirty="0">
                <a:solidFill>
                  <a:srgbClr val="FFFFFF"/>
                </a:solidFill>
              </a:rPr>
              <a:t>Gefahr von Hochstapelei</a:t>
            </a:r>
          </a:p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defRPr/>
            </a:pPr>
            <a:r>
              <a:rPr lang="de-CH" sz="1298" b="0" dirty="0">
                <a:solidFill>
                  <a:srgbClr val="FFFFFF"/>
                </a:solidFill>
              </a:rPr>
              <a:t>Kompensation eigener Inkompetenz durch </a:t>
            </a:r>
            <a:r>
              <a:rPr lang="de-CH" sz="1298" b="0" dirty="0" smtClean="0">
                <a:solidFill>
                  <a:srgbClr val="FFFFFF"/>
                </a:solidFill>
              </a:rPr>
              <a:t>selbstüberzeugtes Auftreten</a:t>
            </a:r>
            <a:endParaRPr lang="de-CH" sz="1298" b="0" dirty="0">
              <a:solidFill>
                <a:srgbClr val="FFFFFF"/>
              </a:solidFill>
            </a:endParaRPr>
          </a:p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defRPr/>
            </a:pPr>
            <a:r>
              <a:rPr lang="de-CH" sz="1298" b="0" dirty="0">
                <a:solidFill>
                  <a:srgbClr val="FFFFFF"/>
                </a:solidFill>
              </a:rPr>
              <a:t>Lerntheoretische negative Verstärkung durch ausbleibende Bestrafung</a:t>
            </a:r>
          </a:p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defRPr/>
            </a:pPr>
            <a:r>
              <a:rPr lang="de-CH" sz="1298" b="0" dirty="0">
                <a:solidFill>
                  <a:srgbClr val="FFFFFF"/>
                </a:solidFill>
              </a:rPr>
              <a:t>Persönliche Prädisposition und/ oder gleichgültige Einstellung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56A893B-DBC1-4C3B-967B-0593CFA60D0F}"/>
              </a:ext>
            </a:extLst>
          </p:cNvPr>
          <p:cNvSpPr txBox="1">
            <a:spLocks/>
          </p:cNvSpPr>
          <p:nvPr/>
        </p:nvSpPr>
        <p:spPr>
          <a:xfrm>
            <a:off x="1534812" y="2908075"/>
            <a:ext cx="6804178" cy="5258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27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8997" indent="-218997" defTabSz="370835" fontAlgn="auto">
              <a:lnSpc>
                <a:spcPts val="1784"/>
              </a:lnSpc>
              <a:spcBef>
                <a:spcPts val="487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de-CH" sz="1460" b="0" dirty="0" smtClean="0">
                <a:solidFill>
                  <a:srgbClr val="000000"/>
                </a:solidFill>
              </a:rPr>
              <a:t>Selbstüberschätzer ≠ Selbstbewusstsein</a:t>
            </a:r>
            <a:endParaRPr lang="de-CH" sz="1298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57081-2595-4E48-B7B9-2631AB90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Risikofaktor «Dunning-Kruger-Effekt»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9FD8EE-1972-402A-82E0-CCA32DBC3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806" y="1087512"/>
            <a:ext cx="3331021" cy="395745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487"/>
              </a:spcAft>
              <a:buFont typeface="Wingdings" panose="05000000000000000000" pitchFamily="2" charset="2"/>
              <a:buChar char="à"/>
            </a:pPr>
            <a:r>
              <a:rPr lang="de-CH" sz="1298" b="1" dirty="0"/>
              <a:t>Weniger kompetente Personen überschätzen</a:t>
            </a:r>
            <a:r>
              <a:rPr lang="de-CH" sz="1298" dirty="0"/>
              <a:t> die eigene Kompetenz deutlich </a:t>
            </a:r>
            <a:r>
              <a:rPr lang="de-CH" sz="1298" dirty="0" smtClean="0"/>
              <a:t>stärker (</a:t>
            </a:r>
            <a:r>
              <a:rPr lang="de-CH" sz="1298" dirty="0"/>
              <a:t>stärker ausgeprägte </a:t>
            </a:r>
            <a:r>
              <a:rPr lang="de-CH" sz="1298" dirty="0" err="1"/>
              <a:t>Overconfidence</a:t>
            </a:r>
            <a:r>
              <a:rPr lang="de-CH" sz="1298" dirty="0" smtClean="0"/>
              <a:t>) </a:t>
            </a:r>
          </a:p>
          <a:p>
            <a:pPr>
              <a:lnSpc>
                <a:spcPct val="110000"/>
              </a:lnSpc>
              <a:spcAft>
                <a:spcPts val="487"/>
              </a:spcAft>
              <a:buFont typeface="Wingdings" panose="05000000000000000000" pitchFamily="2" charset="2"/>
              <a:buChar char="à"/>
            </a:pPr>
            <a:r>
              <a:rPr lang="de-CH" sz="1298" dirty="0" smtClean="0"/>
              <a:t>Experten/innen </a:t>
            </a:r>
            <a:r>
              <a:rPr lang="de-CH" sz="1298" dirty="0"/>
              <a:t>unterschätzen ihre Kompetenz  </a:t>
            </a:r>
            <a:r>
              <a:rPr lang="de-CH" sz="1298" dirty="0" smtClean="0"/>
              <a:t>tendenziell.</a:t>
            </a:r>
            <a:endParaRPr lang="de-CH" sz="1298" dirty="0"/>
          </a:p>
          <a:p>
            <a:pPr>
              <a:lnSpc>
                <a:spcPct val="110000"/>
              </a:lnSpc>
              <a:spcAft>
                <a:spcPts val="487"/>
              </a:spcAft>
              <a:buFont typeface="Wingdings" panose="05000000000000000000" pitchFamily="2" charset="2"/>
              <a:buChar char="à"/>
            </a:pPr>
            <a:r>
              <a:rPr lang="de-CH" sz="1298" dirty="0"/>
              <a:t>Weniger kompetente Personen haben keine Bewusstsein darüber, dass sie ihre effektive Kompetenz stark überschätzen: fehlende metakognitive «</a:t>
            </a:r>
            <a:r>
              <a:rPr lang="de-CH" sz="1298" b="1" dirty="0"/>
              <a:t>Inkompetenzerkennungskompetenz</a:t>
            </a:r>
            <a:r>
              <a:rPr lang="de-CH" sz="1298" dirty="0"/>
              <a:t>».</a:t>
            </a:r>
          </a:p>
          <a:p>
            <a:pPr>
              <a:lnSpc>
                <a:spcPct val="110000"/>
              </a:lnSpc>
              <a:spcAft>
                <a:spcPts val="487"/>
              </a:spcAft>
              <a:buFont typeface="Wingdings" panose="05000000000000000000" pitchFamily="2" charset="2"/>
              <a:buChar char="à"/>
            </a:pPr>
            <a:r>
              <a:rPr lang="de-CH" sz="1298" dirty="0"/>
              <a:t>Durch </a:t>
            </a:r>
            <a:r>
              <a:rPr lang="de-CH" sz="1298" b="1" dirty="0"/>
              <a:t>Training und Ausbildung </a:t>
            </a:r>
            <a:r>
              <a:rPr lang="de-CH" sz="1298" dirty="0"/>
              <a:t>können sowohl die effektive Kompetenz als auch die </a:t>
            </a:r>
            <a:r>
              <a:rPr lang="de-CH" sz="1298" dirty="0" err="1"/>
              <a:t>Inkompetenzerkennungs</a:t>
            </a:r>
            <a:r>
              <a:rPr lang="de-CH" sz="1298" dirty="0"/>
              <a:t>-kompetenz gesteigert werden.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F8C6C3-7FA5-4830-A87A-54CCA9464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2606" y="5233604"/>
            <a:ext cx="674357" cy="146115"/>
          </a:xfrm>
        </p:spPr>
        <p:txBody>
          <a:bodyPr/>
          <a:lstStyle/>
          <a:p>
            <a:pPr defTabSz="370835" fontAlgn="auto">
              <a:spcBef>
                <a:spcPts val="0"/>
              </a:spcBef>
              <a:spcAft>
                <a:spcPts val="0"/>
              </a:spcAft>
              <a:defRPr/>
            </a:pPr>
            <a:fld id="{A1181B40-2182-4562-A098-97B8E752452B}" type="slidenum">
              <a:rPr lang="de-CH"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370835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CH" sz="64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756A7F9-B871-4ADF-9A53-4B02657EF1D1}"/>
              </a:ext>
            </a:extLst>
          </p:cNvPr>
          <p:cNvCxnSpPr>
            <a:cxnSpLocks/>
          </p:cNvCxnSpPr>
          <p:nvPr/>
        </p:nvCxnSpPr>
        <p:spPr>
          <a:xfrm flipV="1">
            <a:off x="5390219" y="1087512"/>
            <a:ext cx="0" cy="349009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4AAEEF26-A8BD-4E9F-B934-1B36EBAC65F0}"/>
              </a:ext>
            </a:extLst>
          </p:cNvPr>
          <p:cNvSpPr txBox="1"/>
          <p:nvPr/>
        </p:nvSpPr>
        <p:spPr>
          <a:xfrm>
            <a:off x="5390219" y="4609328"/>
            <a:ext cx="2774344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98" dirty="0">
                <a:solidFill>
                  <a:srgbClr val="000000"/>
                </a:solidFill>
                <a:latin typeface="Arial"/>
              </a:rPr>
              <a:t>Effektive Kompetenz-Cluster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A7A4F51-2DAE-460C-AAF0-EADAA572E844}"/>
              </a:ext>
            </a:extLst>
          </p:cNvPr>
          <p:cNvSpPr txBox="1"/>
          <p:nvPr/>
        </p:nvSpPr>
        <p:spPr>
          <a:xfrm rot="16200000">
            <a:off x="3427607" y="2787214"/>
            <a:ext cx="3253834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98" dirty="0">
                <a:solidFill>
                  <a:srgbClr val="000000"/>
                </a:solidFill>
                <a:latin typeface="Arial"/>
              </a:rPr>
              <a:t>Kompetenzniveau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81C5382-DB65-46C9-9F26-3AB266A32C4F}"/>
              </a:ext>
            </a:extLst>
          </p:cNvPr>
          <p:cNvSpPr/>
          <p:nvPr/>
        </p:nvSpPr>
        <p:spPr>
          <a:xfrm>
            <a:off x="5653084" y="3759922"/>
            <a:ext cx="350431" cy="81768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A0F8AB6-70C4-43CE-9E8D-24E0BC0F635A}"/>
              </a:ext>
            </a:extLst>
          </p:cNvPr>
          <p:cNvSpPr/>
          <p:nvPr/>
        </p:nvSpPr>
        <p:spPr>
          <a:xfrm>
            <a:off x="6261426" y="2942232"/>
            <a:ext cx="350431" cy="163537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9371637-3C4F-42AB-9B3A-5CF4463802D5}"/>
              </a:ext>
            </a:extLst>
          </p:cNvPr>
          <p:cNvSpPr/>
          <p:nvPr/>
        </p:nvSpPr>
        <p:spPr>
          <a:xfrm>
            <a:off x="6869768" y="2138824"/>
            <a:ext cx="350431" cy="243878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E224735-FF74-4DDD-9BF7-BE23B3BCC264}"/>
              </a:ext>
            </a:extLst>
          </p:cNvPr>
          <p:cNvSpPr/>
          <p:nvPr/>
        </p:nvSpPr>
        <p:spPr>
          <a:xfrm>
            <a:off x="7478111" y="1321138"/>
            <a:ext cx="350431" cy="325647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A3ECB0D-EA95-4D1E-BDDF-E1DE73F62A5C}"/>
              </a:ext>
            </a:extLst>
          </p:cNvPr>
          <p:cNvCxnSpPr>
            <a:cxnSpLocks/>
          </p:cNvCxnSpPr>
          <p:nvPr/>
        </p:nvCxnSpPr>
        <p:spPr>
          <a:xfrm>
            <a:off x="5390219" y="4577609"/>
            <a:ext cx="289115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20833222-8D46-4985-85A8-D17AC84E424D}"/>
              </a:ext>
            </a:extLst>
          </p:cNvPr>
          <p:cNvSpPr txBox="1"/>
          <p:nvPr/>
        </p:nvSpPr>
        <p:spPr>
          <a:xfrm rot="16200000">
            <a:off x="6660416" y="3363741"/>
            <a:ext cx="1985821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Sehr Gute/ Experten/innen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3C14ADF-33EA-4073-A111-009D882C31AE}"/>
              </a:ext>
            </a:extLst>
          </p:cNvPr>
          <p:cNvSpPr txBox="1"/>
          <p:nvPr/>
        </p:nvSpPr>
        <p:spPr>
          <a:xfrm rot="16200000">
            <a:off x="6612147" y="4006007"/>
            <a:ext cx="876080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Die Guten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723FD78-CFA8-43FE-B63F-665F77FE83B3}"/>
              </a:ext>
            </a:extLst>
          </p:cNvPr>
          <p:cNvSpPr txBox="1"/>
          <p:nvPr/>
        </p:nvSpPr>
        <p:spPr>
          <a:xfrm rot="16200000">
            <a:off x="6058318" y="4063087"/>
            <a:ext cx="756647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Mittlere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41F1A5E-001C-4591-AFA5-97AB945F2BAC}"/>
              </a:ext>
            </a:extLst>
          </p:cNvPr>
          <p:cNvSpPr txBox="1"/>
          <p:nvPr/>
        </p:nvSpPr>
        <p:spPr>
          <a:xfrm rot="16200000">
            <a:off x="5385216" y="4004689"/>
            <a:ext cx="873441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dirty="0">
                <a:solidFill>
                  <a:srgbClr val="FFFFFF"/>
                </a:solidFill>
                <a:latin typeface="Arial"/>
              </a:rPr>
              <a:t>Schlechte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AAD5C82-36A5-4FD3-BE4C-36B2B97E9E1B}"/>
              </a:ext>
            </a:extLst>
          </p:cNvPr>
          <p:cNvSpPr txBox="1"/>
          <p:nvPr/>
        </p:nvSpPr>
        <p:spPr>
          <a:xfrm rot="16200000">
            <a:off x="5117977" y="4383260"/>
            <a:ext cx="292024" cy="24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973" dirty="0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84BD6B4-7722-4EA3-952F-E2A5B99A5D63}"/>
              </a:ext>
            </a:extLst>
          </p:cNvPr>
          <p:cNvSpPr txBox="1"/>
          <p:nvPr/>
        </p:nvSpPr>
        <p:spPr>
          <a:xfrm rot="16200000">
            <a:off x="5102701" y="2737361"/>
            <a:ext cx="292024" cy="39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973" dirty="0">
                <a:solidFill>
                  <a:srgbClr val="000000"/>
                </a:solidFill>
                <a:latin typeface="Arial"/>
              </a:rPr>
              <a:t>50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0D8394A-F12F-468B-856E-8F70CDAB9623}"/>
              </a:ext>
            </a:extLst>
          </p:cNvPr>
          <p:cNvSpPr txBox="1"/>
          <p:nvPr/>
        </p:nvSpPr>
        <p:spPr>
          <a:xfrm rot="16200000">
            <a:off x="5053657" y="1294886"/>
            <a:ext cx="394503" cy="24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973" dirty="0">
                <a:solidFill>
                  <a:srgbClr val="000000"/>
                </a:solidFill>
                <a:latin typeface="Arial"/>
              </a:rPr>
              <a:t>100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39072FA-D907-4AE8-A645-58A6A29F3487}"/>
              </a:ext>
            </a:extLst>
          </p:cNvPr>
          <p:cNvCxnSpPr>
            <a:cxnSpLocks/>
          </p:cNvCxnSpPr>
          <p:nvPr/>
        </p:nvCxnSpPr>
        <p:spPr>
          <a:xfrm flipV="1">
            <a:off x="5798550" y="2351456"/>
            <a:ext cx="618007" cy="33018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0EDD8C8-AC0A-4CAA-BDE4-67F0369BD937}"/>
              </a:ext>
            </a:extLst>
          </p:cNvPr>
          <p:cNvCxnSpPr>
            <a:cxnSpLocks/>
          </p:cNvCxnSpPr>
          <p:nvPr/>
        </p:nvCxnSpPr>
        <p:spPr>
          <a:xfrm flipV="1">
            <a:off x="6416934" y="2032510"/>
            <a:ext cx="618196" cy="31894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DFF29EB-AC3B-40A0-98E2-36227C6534E0}"/>
              </a:ext>
            </a:extLst>
          </p:cNvPr>
          <p:cNvCxnSpPr>
            <a:cxnSpLocks/>
          </p:cNvCxnSpPr>
          <p:nvPr/>
        </p:nvCxnSpPr>
        <p:spPr>
          <a:xfrm flipV="1">
            <a:off x="7035131" y="1684544"/>
            <a:ext cx="628049" cy="34796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13FED939-1E86-4A7A-BA7F-517C93C4A58A}"/>
              </a:ext>
            </a:extLst>
          </p:cNvPr>
          <p:cNvSpPr/>
          <p:nvPr/>
        </p:nvSpPr>
        <p:spPr>
          <a:xfrm>
            <a:off x="5639530" y="1364832"/>
            <a:ext cx="1315187" cy="6188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36" b="0" dirty="0">
                <a:solidFill>
                  <a:srgbClr val="FFFFFF"/>
                </a:solidFill>
                <a:latin typeface="Arial"/>
              </a:rPr>
              <a:t>Sich selbst zugeschriebene Kompetenz</a:t>
            </a:r>
          </a:p>
        </p:txBody>
      </p:sp>
      <p:sp>
        <p:nvSpPr>
          <p:cNvPr id="50" name="Fußzeilenplatzhalter 1">
            <a:extLst>
              <a:ext uri="{FF2B5EF4-FFF2-40B4-BE49-F238E27FC236}">
                <a16:creationId xmlns:a16="http://schemas.microsoft.com/office/drawing/2014/main" id="{4B065235-987D-437E-9E8F-084E1DB42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7638" y="4897870"/>
            <a:ext cx="6775352" cy="287968"/>
          </a:xfrm>
        </p:spPr>
        <p:txBody>
          <a:bodyPr/>
          <a:lstStyle/>
          <a:p>
            <a:pPr marL="582005" indent="-582005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Kruger, J. &amp; Dunning, D. (1999). Unskilled and Unaware of It: How Difficulties in </a:t>
            </a:r>
            <a:r>
              <a:rPr lang="en-US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Recogniz-ing</a:t>
            </a:r>
            <a:r>
              <a:rPr lang="en-US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One’s Own Incompetence Lead to Inflated Self-Assessments. </a:t>
            </a:r>
            <a:r>
              <a:rPr lang="en-US" sz="852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Personality and Social Psychology, 77</a:t>
            </a:r>
            <a:r>
              <a:rPr lang="en-US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(6), 1121-1134.</a:t>
            </a:r>
            <a:endParaRPr lang="de-CH" sz="852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teraktive Schaltfläche: Informationen abrufen 3">
            <a:hlinkClick r:id="rId3" highlightClick="1"/>
            <a:extLst>
              <a:ext uri="{FF2B5EF4-FFF2-40B4-BE49-F238E27FC236}">
                <a16:creationId xmlns:a16="http://schemas.microsoft.com/office/drawing/2014/main" id="{D421D25F-B86F-4273-940F-874A58CB0E93}"/>
              </a:ext>
            </a:extLst>
          </p:cNvPr>
          <p:cNvSpPr/>
          <p:nvPr/>
        </p:nvSpPr>
        <p:spPr>
          <a:xfrm>
            <a:off x="8007278" y="352137"/>
            <a:ext cx="350439" cy="350439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109"/>
          </a:p>
        </p:txBody>
      </p:sp>
    </p:spTree>
    <p:extLst>
      <p:ext uri="{BB962C8B-B14F-4D97-AF65-F5344CB8AC3E}">
        <p14:creationId xmlns:p14="http://schemas.microsoft.com/office/powerpoint/2010/main" val="15271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90CC267A-253B-4A85-A155-FB863C4D0F9F}"/>
              </a:ext>
            </a:extLst>
          </p:cNvPr>
          <p:cNvSpPr/>
          <p:nvPr/>
        </p:nvSpPr>
        <p:spPr>
          <a:xfrm>
            <a:off x="1535805" y="4299869"/>
            <a:ext cx="6832507" cy="7592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019E2C-586A-4B65-897B-28E662D0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Negative Verstärkung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B6ECA5-03A3-4CE4-957A-C75E0479A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70835" fontAlgn="auto">
              <a:spcBef>
                <a:spcPts val="0"/>
              </a:spcBef>
              <a:spcAft>
                <a:spcPts val="0"/>
              </a:spcAft>
              <a:defRPr/>
            </a:pPr>
            <a:fld id="{A1181B40-2182-4562-A098-97B8E752452B}" type="slidenum">
              <a:rPr lang="de-CH"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370835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CH" sz="64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le 17">
            <a:extLst>
              <a:ext uri="{FF2B5EF4-FFF2-40B4-BE49-F238E27FC236}">
                <a16:creationId xmlns:a16="http://schemas.microsoft.com/office/drawing/2014/main" id="{B9AC1E4F-5673-42F1-81EB-A1C6524ABEEA}"/>
              </a:ext>
            </a:extLst>
          </p:cNvPr>
          <p:cNvGraphicFramePr>
            <a:graphicFrameLocks noGrp="1"/>
          </p:cNvGraphicFramePr>
          <p:nvPr/>
        </p:nvGraphicFramePr>
        <p:xfrm>
          <a:off x="1535806" y="1145998"/>
          <a:ext cx="6832507" cy="30370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6953">
                  <a:extLst>
                    <a:ext uri="{9D8B030D-6E8A-4147-A177-3AD203B41FA5}">
                      <a16:colId xmlns:a16="http://schemas.microsoft.com/office/drawing/2014/main" val="3356179925"/>
                    </a:ext>
                  </a:extLst>
                </a:gridCol>
                <a:gridCol w="2817777">
                  <a:extLst>
                    <a:ext uri="{9D8B030D-6E8A-4147-A177-3AD203B41FA5}">
                      <a16:colId xmlns:a16="http://schemas.microsoft.com/office/drawing/2014/main" val="4273294962"/>
                    </a:ext>
                  </a:extLst>
                </a:gridCol>
                <a:gridCol w="2817777">
                  <a:extLst>
                    <a:ext uri="{9D8B030D-6E8A-4147-A177-3AD203B41FA5}">
                      <a16:colId xmlns:a16="http://schemas.microsoft.com/office/drawing/2014/main" val="2377402114"/>
                    </a:ext>
                  </a:extLst>
                </a:gridCol>
              </a:tblGrid>
              <a:tr h="885748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 marL="74168" marR="74168" marT="37084" marB="3708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CH" sz="1600" dirty="0"/>
                        <a:t>Belohnung:</a:t>
                      </a:r>
                    </a:p>
                    <a:p>
                      <a:pPr algn="ctr"/>
                      <a:r>
                        <a:rPr lang="de-CH" sz="1400" dirty="0"/>
                        <a:t>Lob, positive Rückmeldung,</a:t>
                      </a:r>
                    </a:p>
                    <a:p>
                      <a:pPr algn="ctr"/>
                      <a:r>
                        <a:rPr lang="de-CH" sz="1400" dirty="0"/>
                        <a:t>Erfolg </a:t>
                      </a:r>
                    </a:p>
                  </a:txBody>
                  <a:tcPr marL="74168" marR="74168" marT="37084" marB="3708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CH" sz="1600" dirty="0"/>
                        <a:t>Bestrafung:</a:t>
                      </a:r>
                    </a:p>
                    <a:p>
                      <a:pPr algn="ctr"/>
                      <a:r>
                        <a:rPr lang="de-CH" sz="1400" dirty="0"/>
                        <a:t>Tadel, negative Rückmeldung</a:t>
                      </a:r>
                    </a:p>
                    <a:p>
                      <a:pPr algn="ctr"/>
                      <a:r>
                        <a:rPr lang="de-CH" sz="1400" dirty="0"/>
                        <a:t>Misserfolg </a:t>
                      </a:r>
                    </a:p>
                  </a:txBody>
                  <a:tcPr marL="74168" marR="74168" marT="37084" marB="37084"/>
                </a:tc>
                <a:extLst>
                  <a:ext uri="{0D108BD9-81ED-4DB2-BD59-A6C34878D82A}">
                    <a16:rowId xmlns:a16="http://schemas.microsoft.com/office/drawing/2014/main" val="362441174"/>
                  </a:ext>
                </a:extLst>
              </a:tr>
              <a:tr h="1075655">
                <a:tc>
                  <a:txBody>
                    <a:bodyPr/>
                    <a:lstStyle/>
                    <a:p>
                      <a:r>
                        <a:rPr lang="de-CH" sz="1400" b="1" dirty="0"/>
                        <a:t>Vorhanden</a:t>
                      </a:r>
                    </a:p>
                  </a:txBody>
                  <a:tcPr marL="74168" marR="74168" marT="37084" marB="37084" anchor="ctr"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Positive Verstärkung: </a:t>
                      </a:r>
                    </a:p>
                    <a:p>
                      <a:endParaRPr lang="de-DE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DE" sz="1400" dirty="0"/>
                        <a:t>Verhalten X wird häufiger</a:t>
                      </a:r>
                    </a:p>
                  </a:txBody>
                  <a:tcPr marL="74168" marR="74168" marT="37084" marB="37084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Abschwächung: </a:t>
                      </a:r>
                    </a:p>
                    <a:p>
                      <a:endParaRPr lang="de-CH" sz="1400" dirty="0"/>
                    </a:p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à"/>
                      </a:pPr>
                      <a:r>
                        <a:rPr lang="de-CH" sz="1500" kern="1200" dirty="0">
                          <a:solidFill>
                            <a:schemeClr val="dk1"/>
                          </a:solidFill>
                        </a:rPr>
                        <a:t>Verhalten X wird seltener</a:t>
                      </a:r>
                      <a:endParaRPr lang="de-CH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168" marR="74168" marT="37084" marB="37084" anchor="ctr"/>
                </a:tc>
                <a:extLst>
                  <a:ext uri="{0D108BD9-81ED-4DB2-BD59-A6C34878D82A}">
                    <a16:rowId xmlns:a16="http://schemas.microsoft.com/office/drawing/2014/main" val="2339135801"/>
                  </a:ext>
                </a:extLst>
              </a:tr>
              <a:tr h="1075655">
                <a:tc>
                  <a:txBody>
                    <a:bodyPr/>
                    <a:lstStyle/>
                    <a:p>
                      <a:r>
                        <a:rPr lang="de-CH" sz="1400" b="1" dirty="0"/>
                        <a:t>Nicht vorhanden</a:t>
                      </a:r>
                    </a:p>
                  </a:txBody>
                  <a:tcPr marL="74168" marR="74168" marT="37084" marB="37084" anchor="ctr"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Löschung:</a:t>
                      </a:r>
                    </a:p>
                    <a:p>
                      <a:endParaRPr lang="de-CH" sz="1400" dirty="0"/>
                    </a:p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à"/>
                      </a:pPr>
                      <a:r>
                        <a:rPr lang="de-CH" sz="1500" kern="1200" dirty="0">
                          <a:solidFill>
                            <a:schemeClr val="dk1"/>
                          </a:solidFill>
                        </a:rPr>
                        <a:t>Verhalten X wird seltener</a:t>
                      </a:r>
                      <a:endParaRPr lang="de-CH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168" marR="74168" marT="37084" marB="37084" anchor="ctr"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Negative Verstärkung: </a:t>
                      </a:r>
                    </a:p>
                    <a:p>
                      <a:endParaRPr lang="de-DE" sz="1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DE" sz="1400" dirty="0"/>
                        <a:t>Verhalten X wird häufiger</a:t>
                      </a:r>
                    </a:p>
                  </a:txBody>
                  <a:tcPr marL="74168" marR="74168" marT="37084" marB="3708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403528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4905141D-29B6-41D1-B4C8-183BC394FD8A}"/>
              </a:ext>
            </a:extLst>
          </p:cNvPr>
          <p:cNvSpPr txBox="1"/>
          <p:nvPr/>
        </p:nvSpPr>
        <p:spPr>
          <a:xfrm>
            <a:off x="1639838" y="4401414"/>
            <a:ext cx="1242965" cy="586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083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60" b="0" dirty="0">
                <a:solidFill>
                  <a:srgbClr val="FFFFFF"/>
                </a:solidFill>
                <a:latin typeface="Arial"/>
              </a:rPr>
              <a:t>Sanktionen blieben aus: </a:t>
            </a:r>
            <a:endParaRPr lang="de-CH" sz="146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29D2CA4-02F7-4B5D-9267-A3569D00FEF6}"/>
              </a:ext>
            </a:extLst>
          </p:cNvPr>
          <p:cNvSpPr txBox="1"/>
          <p:nvPr/>
        </p:nvSpPr>
        <p:spPr>
          <a:xfrm>
            <a:off x="3357264" y="4351902"/>
            <a:ext cx="4865706" cy="66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973"/>
              </a:spcAft>
              <a:tabLst>
                <a:tab pos="2474808" algn="l"/>
              </a:tabLst>
              <a:defRPr/>
            </a:pPr>
            <a:r>
              <a:rPr lang="de-DE" sz="1460" b="0" dirty="0">
                <a:solidFill>
                  <a:srgbClr val="FFFFFF"/>
                </a:solidFill>
                <a:latin typeface="Arial"/>
              </a:rPr>
              <a:t>Fehl-Glaube: „Ich darf das“	</a:t>
            </a:r>
            <a:r>
              <a:rPr lang="de-DE" sz="1460" b="0" dirty="0">
                <a:solidFill>
                  <a:srgbClr val="FFFFFF"/>
                </a:solidFill>
                <a:latin typeface="Arial"/>
                <a:sym typeface="Wingdings" panose="05000000000000000000" pitchFamily="2" charset="2"/>
              </a:rPr>
              <a:t> ungünstige Einstellung</a:t>
            </a:r>
            <a:endParaRPr lang="de-DE" sz="1460" b="0" dirty="0">
              <a:solidFill>
                <a:srgbClr val="FFFFFF"/>
              </a:solidFill>
              <a:latin typeface="Arial"/>
            </a:endParaRPr>
          </a:p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474808" algn="l"/>
              </a:tabLst>
              <a:defRPr/>
            </a:pPr>
            <a:r>
              <a:rPr lang="de-DE" sz="1460" b="0" dirty="0">
                <a:solidFill>
                  <a:srgbClr val="FFFFFF"/>
                </a:solidFill>
                <a:latin typeface="Arial"/>
              </a:rPr>
              <a:t>Fehl-Schluss: „Ich kann das“	</a:t>
            </a:r>
            <a:r>
              <a:rPr lang="de-DE" sz="1460" b="0" dirty="0">
                <a:solidFill>
                  <a:srgbClr val="FFFFFF"/>
                </a:solidFill>
                <a:latin typeface="Arial"/>
                <a:sym typeface="Wingdings" panose="05000000000000000000" pitchFamily="2" charset="2"/>
              </a:rPr>
              <a:t> Selbstüberschätzung</a:t>
            </a:r>
            <a:endParaRPr lang="de-DE" sz="146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2F6739E7-2395-43C8-87F5-AEC712F4007A}"/>
              </a:ext>
            </a:extLst>
          </p:cNvPr>
          <p:cNvSpPr/>
          <p:nvPr/>
        </p:nvSpPr>
        <p:spPr>
          <a:xfrm rot="20628375">
            <a:off x="2863145" y="4490985"/>
            <a:ext cx="449428" cy="161267"/>
          </a:xfrm>
          <a:prstGeom prst="rightArrow">
            <a:avLst>
              <a:gd name="adj1" fmla="val 32667"/>
              <a:gd name="adj2" fmla="val 8639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E92C6E7B-1459-428A-8216-2018E49626D5}"/>
              </a:ext>
            </a:extLst>
          </p:cNvPr>
          <p:cNvSpPr/>
          <p:nvPr/>
        </p:nvSpPr>
        <p:spPr>
          <a:xfrm rot="961525">
            <a:off x="2865323" y="4716812"/>
            <a:ext cx="447178" cy="161267"/>
          </a:xfrm>
          <a:prstGeom prst="rightArrow">
            <a:avLst>
              <a:gd name="adj1" fmla="val 32667"/>
              <a:gd name="adj2" fmla="val 8639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B3491E42-1249-41C5-B490-0FC924CA6D04}"/>
              </a:ext>
            </a:extLst>
          </p:cNvPr>
          <p:cNvSpPr/>
          <p:nvPr/>
        </p:nvSpPr>
        <p:spPr>
          <a:xfrm rot="19534121">
            <a:off x="4971914" y="2233464"/>
            <a:ext cx="408845" cy="1752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1D4C82AC-A2F1-4131-9540-B91FE3D1D231}"/>
              </a:ext>
            </a:extLst>
          </p:cNvPr>
          <p:cNvSpPr/>
          <p:nvPr/>
        </p:nvSpPr>
        <p:spPr>
          <a:xfrm rot="19534121">
            <a:off x="7832800" y="3313582"/>
            <a:ext cx="408845" cy="1752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99C3D36E-C736-46C2-B77C-B57C79EF4E33}"/>
              </a:ext>
            </a:extLst>
          </p:cNvPr>
          <p:cNvSpPr/>
          <p:nvPr/>
        </p:nvSpPr>
        <p:spPr>
          <a:xfrm rot="1931946">
            <a:off x="7857287" y="2233463"/>
            <a:ext cx="408845" cy="1752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705D803-0271-4AAF-AEDF-94F372E9E2C5}"/>
              </a:ext>
            </a:extLst>
          </p:cNvPr>
          <p:cNvSpPr/>
          <p:nvPr/>
        </p:nvSpPr>
        <p:spPr>
          <a:xfrm rot="1931946">
            <a:off x="5039458" y="3308802"/>
            <a:ext cx="408845" cy="1752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3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/>
      <p:bldP spid="25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1D221136-6D14-4F13-884C-58CAE7A953B2}"/>
              </a:ext>
            </a:extLst>
          </p:cNvPr>
          <p:cNvSpPr/>
          <p:nvPr/>
        </p:nvSpPr>
        <p:spPr>
          <a:xfrm flipH="1" flipV="1">
            <a:off x="3145052" y="1487170"/>
            <a:ext cx="3038725" cy="2884920"/>
          </a:xfrm>
          <a:custGeom>
            <a:avLst/>
            <a:gdLst>
              <a:gd name="connsiteX0" fmla="*/ 0 w 3312994"/>
              <a:gd name="connsiteY0" fmla="*/ 3094630 h 3094630"/>
              <a:gd name="connsiteX1" fmla="*/ 3312994 w 3312994"/>
              <a:gd name="connsiteY1" fmla="*/ 0 h 3094630"/>
              <a:gd name="connsiteX2" fmla="*/ 6824 w 3312994"/>
              <a:gd name="connsiteY2" fmla="*/ 6824 h 3094630"/>
              <a:gd name="connsiteX3" fmla="*/ 0 w 3312994"/>
              <a:gd name="connsiteY3" fmla="*/ 3094630 h 309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2994" h="3094630">
                <a:moveTo>
                  <a:pt x="0" y="3094630"/>
                </a:moveTo>
                <a:lnTo>
                  <a:pt x="3312994" y="0"/>
                </a:lnTo>
                <a:lnTo>
                  <a:pt x="6824" y="6824"/>
                </a:lnTo>
                <a:cubicBezTo>
                  <a:pt x="4549" y="1036093"/>
                  <a:pt x="2275" y="2065361"/>
                  <a:pt x="0" y="3094630"/>
                </a:cubicBezTo>
                <a:close/>
              </a:path>
            </a:pathLst>
          </a:custGeom>
          <a:pattFill prst="wdDnDiag">
            <a:fgClr>
              <a:schemeClr val="accent2">
                <a:lumMod val="75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CC0A7F72-FCEA-4B92-B7B9-23C236F34C5A}"/>
              </a:ext>
            </a:extLst>
          </p:cNvPr>
          <p:cNvSpPr/>
          <p:nvPr/>
        </p:nvSpPr>
        <p:spPr>
          <a:xfrm>
            <a:off x="3145053" y="1496359"/>
            <a:ext cx="3033689" cy="2856860"/>
          </a:xfrm>
          <a:custGeom>
            <a:avLst/>
            <a:gdLst>
              <a:gd name="connsiteX0" fmla="*/ 0 w 3312994"/>
              <a:gd name="connsiteY0" fmla="*/ 3094630 h 3094630"/>
              <a:gd name="connsiteX1" fmla="*/ 3312994 w 3312994"/>
              <a:gd name="connsiteY1" fmla="*/ 0 h 3094630"/>
              <a:gd name="connsiteX2" fmla="*/ 6824 w 3312994"/>
              <a:gd name="connsiteY2" fmla="*/ 6824 h 3094630"/>
              <a:gd name="connsiteX3" fmla="*/ 0 w 3312994"/>
              <a:gd name="connsiteY3" fmla="*/ 3094630 h 309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2994" h="3094630">
                <a:moveTo>
                  <a:pt x="0" y="3094630"/>
                </a:moveTo>
                <a:lnTo>
                  <a:pt x="3312994" y="0"/>
                </a:lnTo>
                <a:lnTo>
                  <a:pt x="6824" y="6824"/>
                </a:lnTo>
                <a:cubicBezTo>
                  <a:pt x="4549" y="1036093"/>
                  <a:pt x="2275" y="2065361"/>
                  <a:pt x="0" y="3094630"/>
                </a:cubicBezTo>
                <a:close/>
              </a:path>
            </a:pathLst>
          </a:custGeom>
          <a:pattFill prst="wdUpDiag">
            <a:fgClr>
              <a:schemeClr val="accent1">
                <a:shade val="80000"/>
                <a:satMod val="180000"/>
              </a:schemeClr>
            </a:fgClr>
            <a:bgClr>
              <a:srgbClr val="D7DA08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CH" sz="146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57081-2595-4E48-B7B9-2631AB90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Objektive vs. subjektive Sicherheit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F8C6C3-7FA5-4830-A87A-54CCA9464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70835" fontAlgn="auto">
              <a:spcBef>
                <a:spcPts val="0"/>
              </a:spcBef>
              <a:spcAft>
                <a:spcPts val="0"/>
              </a:spcAft>
              <a:defRPr/>
            </a:pPr>
            <a:fld id="{A1181B40-2182-4562-A098-97B8E752452B}" type="slidenum">
              <a:rPr lang="de-CH"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370835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CH" sz="64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ußzeilenplatzhalter 1">
            <a:extLst>
              <a:ext uri="{FF2B5EF4-FFF2-40B4-BE49-F238E27FC236}">
                <a16:creationId xmlns:a16="http://schemas.microsoft.com/office/drawing/2014/main" id="{4B065235-987D-437E-9E8F-084E1DB42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4630" y="4996133"/>
            <a:ext cx="6775352" cy="238240"/>
          </a:xfrm>
        </p:spPr>
        <p:txBody>
          <a:bodyPr/>
          <a:lstStyle/>
          <a:p>
            <a:pPr marL="582005" indent="-582005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Klebelsberg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v. (1982). </a:t>
            </a:r>
            <a:r>
              <a:rPr lang="de-DE" sz="852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Verkehrspsychologie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Berlin/Heidelberg/New York: Springer.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02C43F6-3F65-4447-AA60-AA3DA43AF9A0}"/>
              </a:ext>
            </a:extLst>
          </p:cNvPr>
          <p:cNvCxnSpPr>
            <a:cxnSpLocks/>
          </p:cNvCxnSpPr>
          <p:nvPr/>
        </p:nvCxnSpPr>
        <p:spPr>
          <a:xfrm flipV="1">
            <a:off x="3147352" y="1262732"/>
            <a:ext cx="0" cy="31222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E00365F6-C8C9-4200-8415-F6D4BE36EDAA}"/>
              </a:ext>
            </a:extLst>
          </p:cNvPr>
          <p:cNvSpPr txBox="1"/>
          <p:nvPr/>
        </p:nvSpPr>
        <p:spPr>
          <a:xfrm>
            <a:off x="3147351" y="4443369"/>
            <a:ext cx="322574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98" dirty="0">
                <a:solidFill>
                  <a:srgbClr val="000000"/>
                </a:solidFill>
                <a:latin typeface="Arial"/>
              </a:rPr>
              <a:t>Subjektive Sicherheit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C0AA802-8E8D-4594-B73B-C51F17C65FC4}"/>
              </a:ext>
            </a:extLst>
          </p:cNvPr>
          <p:cNvSpPr txBox="1"/>
          <p:nvPr/>
        </p:nvSpPr>
        <p:spPr>
          <a:xfrm rot="16200000">
            <a:off x="1322291" y="2749564"/>
            <a:ext cx="2978731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98" dirty="0">
                <a:solidFill>
                  <a:srgbClr val="000000"/>
                </a:solidFill>
                <a:latin typeface="Arial"/>
              </a:rPr>
              <a:t>Objektive Sicherheit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2161AFE-C7C7-41D1-92E6-CE81C38B7A06}"/>
              </a:ext>
            </a:extLst>
          </p:cNvPr>
          <p:cNvCxnSpPr>
            <a:cxnSpLocks/>
          </p:cNvCxnSpPr>
          <p:nvPr/>
        </p:nvCxnSpPr>
        <p:spPr>
          <a:xfrm>
            <a:off x="3147351" y="4384963"/>
            <a:ext cx="334255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1E6097C7-0009-4104-B64D-0552FFE8F8AC}"/>
              </a:ext>
            </a:extLst>
          </p:cNvPr>
          <p:cNvSpPr txBox="1"/>
          <p:nvPr/>
        </p:nvSpPr>
        <p:spPr>
          <a:xfrm>
            <a:off x="5456262" y="673912"/>
            <a:ext cx="3602178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98" dirty="0">
                <a:solidFill>
                  <a:srgbClr val="000000"/>
                </a:solidFill>
                <a:latin typeface="Arial"/>
              </a:rPr>
              <a:t>Objektive Sicherheit = subjektive Sicherheit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E4E5B93-A829-4FC5-B623-2DCB562AF770}"/>
              </a:ext>
            </a:extLst>
          </p:cNvPr>
          <p:cNvSpPr txBox="1"/>
          <p:nvPr/>
        </p:nvSpPr>
        <p:spPr>
          <a:xfrm>
            <a:off x="4251329" y="3451174"/>
            <a:ext cx="1756371" cy="691536"/>
          </a:xfrm>
          <a:prstGeom prst="rect">
            <a:avLst/>
          </a:prstGeom>
          <a:solidFill>
            <a:srgbClr val="D7DA08"/>
          </a:solidFill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98" dirty="0">
                <a:solidFill>
                  <a:srgbClr val="000000"/>
                </a:solidFill>
                <a:latin typeface="Arial"/>
              </a:rPr>
              <a:t>Zone geringerer effektiver Sicherheit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56718F5-F80F-4800-9413-9BC7718AAF62}"/>
              </a:ext>
            </a:extLst>
          </p:cNvPr>
          <p:cNvSpPr txBox="1"/>
          <p:nvPr/>
        </p:nvSpPr>
        <p:spPr>
          <a:xfrm>
            <a:off x="3343445" y="1816083"/>
            <a:ext cx="1756371" cy="691536"/>
          </a:xfrm>
          <a:prstGeom prst="rect">
            <a:avLst/>
          </a:prstGeom>
          <a:solidFill>
            <a:srgbClr val="D7DA08"/>
          </a:solidFill>
        </p:spPr>
        <p:txBody>
          <a:bodyPr wrap="square" rtlCol="0">
            <a:spAutoFit/>
          </a:bodyPr>
          <a:lstStyle/>
          <a:p>
            <a:pPr algn="ctr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298" dirty="0">
                <a:solidFill>
                  <a:srgbClr val="000000"/>
                </a:solidFill>
                <a:latin typeface="Arial"/>
              </a:rPr>
              <a:t>Zone grösserer effektiver Sicherheit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D362983-D8DB-4970-8D3F-EABCA476FCC3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3147352" y="1496359"/>
            <a:ext cx="3031390" cy="286191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57081-2595-4E48-B7B9-2631AB90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CH" dirty="0"/>
              <a:t>Verhalten: Subjektive Risikobewertung</a:t>
            </a:r>
            <a:br>
              <a:rPr lang="de-CH" dirty="0"/>
            </a:br>
            <a:r>
              <a:rPr lang="de-CH" sz="1298" dirty="0"/>
              <a:t> 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F8C6C3-7FA5-4830-A87A-54CCA9464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70835" fontAlgn="auto">
              <a:spcBef>
                <a:spcPts val="0"/>
              </a:spcBef>
              <a:spcAft>
                <a:spcPts val="0"/>
              </a:spcAft>
              <a:defRPr/>
            </a:pPr>
            <a:fld id="{A1181B40-2182-4562-A098-97B8E752452B}" type="slidenum">
              <a:rPr lang="de-CH" sz="64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370835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CH" sz="64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ußzeilenplatzhalter 1">
            <a:extLst>
              <a:ext uri="{FF2B5EF4-FFF2-40B4-BE49-F238E27FC236}">
                <a16:creationId xmlns:a16="http://schemas.microsoft.com/office/drawing/2014/main" id="{4B065235-987D-437E-9E8F-084E1DB42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4630" y="4391654"/>
            <a:ext cx="6775352" cy="893546"/>
          </a:xfrm>
        </p:spPr>
        <p:txBody>
          <a:bodyPr/>
          <a:lstStyle/>
          <a:p>
            <a:pPr marL="582005" indent="-582005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Schlag, B. (2006). Risikoverhalten im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Strassenverkehr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852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Wissenschaftliche Zeitschrift der Technischen Universität Dresden, 55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Heft 3-4, 35-40.</a:t>
            </a:r>
          </a:p>
          <a:p>
            <a:pPr marL="582005" indent="-582005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Musahl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H.-P. (1997). </a:t>
            </a:r>
            <a:r>
              <a:rPr lang="de-DE" sz="852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Gefahrenkognition: Theoretische Annäherungen, empirische Befunde und Anwendungsbezüge zur subjektiven Gefahrenkenntnis. 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Heidelberg: Asanger.</a:t>
            </a:r>
          </a:p>
          <a:p>
            <a:pPr marL="582005" indent="-582005" defTabSz="3708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Zuckerman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(1976). Sensation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traits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determinants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In: I.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G.Sarason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C. D. Spielberger. (Hrsg.). </a:t>
            </a:r>
            <a:r>
              <a:rPr lang="de-DE" sz="852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and </a:t>
            </a:r>
            <a:r>
              <a:rPr lang="de-DE" sz="852" b="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de-DE" sz="852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Washington, D. C.: </a:t>
            </a:r>
            <a:r>
              <a:rPr lang="de-DE" sz="852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Hemisphere</a:t>
            </a:r>
            <a:r>
              <a:rPr lang="de-DE" sz="852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/Wiley.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92BDFF-3F48-444D-B278-44818BDECB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2619" y="1053108"/>
            <a:ext cx="3617363" cy="297873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28CEBB-0C7E-4845-A4BB-48DC90ADA2D2}"/>
              </a:ext>
            </a:extLst>
          </p:cNvPr>
          <p:cNvSpPr txBox="1"/>
          <p:nvPr/>
        </p:nvSpPr>
        <p:spPr>
          <a:xfrm>
            <a:off x="1447816" y="692302"/>
            <a:ext cx="3329170" cy="169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0835" fontAlgn="auto">
              <a:lnSpc>
                <a:spcPct val="110000"/>
              </a:lnSpc>
              <a:spcBef>
                <a:spcPts val="0"/>
              </a:spcBef>
              <a:spcAft>
                <a:spcPts val="487"/>
              </a:spcAft>
              <a:defRPr/>
            </a:pPr>
            <a:r>
              <a:rPr lang="de-CH" sz="1298" dirty="0">
                <a:solidFill>
                  <a:srgbClr val="000000"/>
                </a:solidFill>
                <a:latin typeface="Arial"/>
              </a:rPr>
              <a:t>Gefahrenkognition</a:t>
            </a:r>
            <a:r>
              <a:rPr lang="de-CH" sz="1298" b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defTabSz="370835" fontAlgn="auto">
              <a:lnSpc>
                <a:spcPct val="110000"/>
              </a:lnSpc>
              <a:spcBef>
                <a:spcPts val="0"/>
              </a:spcBef>
              <a:spcAft>
                <a:spcPts val="487"/>
              </a:spcAft>
              <a:defRPr/>
            </a:pPr>
            <a:r>
              <a:rPr lang="de-CH" sz="1298" b="0" dirty="0">
                <a:solidFill>
                  <a:srgbClr val="000000"/>
                </a:solidFill>
                <a:latin typeface="Arial"/>
              </a:rPr>
              <a:t>Fähigkeit für zeitgerechtes Erkennen &amp; Wahrnehmen von Gefahren und Risiken, basierend auf Wissens und Erfahrungs-basis, eingestelltem Aufmerksamkeitsfokus und funktionierender Wahrnehmung.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E3DA84-74B9-4A10-AB09-CE59DCDA676D}"/>
              </a:ext>
            </a:extLst>
          </p:cNvPr>
          <p:cNvSpPr txBox="1"/>
          <p:nvPr/>
        </p:nvSpPr>
        <p:spPr>
          <a:xfrm>
            <a:off x="1447816" y="2322239"/>
            <a:ext cx="3256867" cy="213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0835" fontAlgn="auto">
              <a:lnSpc>
                <a:spcPct val="110000"/>
              </a:lnSpc>
              <a:spcBef>
                <a:spcPts val="0"/>
              </a:spcBef>
              <a:spcAft>
                <a:spcPts val="487"/>
              </a:spcAft>
              <a:defRPr/>
            </a:pPr>
            <a:r>
              <a:rPr lang="de-CH" sz="1298" dirty="0">
                <a:solidFill>
                  <a:srgbClr val="000000"/>
                </a:solidFill>
                <a:latin typeface="Arial"/>
              </a:rPr>
              <a:t>Risikobereitschaft: </a:t>
            </a:r>
            <a:r>
              <a:rPr lang="de-CH" sz="1298" b="0" dirty="0">
                <a:solidFill>
                  <a:srgbClr val="000000"/>
                </a:solidFill>
                <a:latin typeface="Arial"/>
              </a:rPr>
              <a:t>«Sensation </a:t>
            </a:r>
            <a:r>
              <a:rPr lang="de-CH" sz="1298" b="0" dirty="0" err="1">
                <a:solidFill>
                  <a:srgbClr val="000000"/>
                </a:solidFill>
                <a:latin typeface="Arial"/>
              </a:rPr>
              <a:t>Seeking</a:t>
            </a:r>
            <a:r>
              <a:rPr lang="de-CH" sz="1298" b="0" dirty="0">
                <a:solidFill>
                  <a:srgbClr val="000000"/>
                </a:solidFill>
                <a:latin typeface="Arial"/>
              </a:rPr>
              <a:t>»</a:t>
            </a:r>
          </a:p>
          <a:p>
            <a:pPr defTabSz="370835" fontAlgn="auto">
              <a:lnSpc>
                <a:spcPct val="110000"/>
              </a:lnSpc>
              <a:spcBef>
                <a:spcPts val="0"/>
              </a:spcBef>
              <a:spcAft>
                <a:spcPts val="487"/>
              </a:spcAft>
              <a:defRPr/>
            </a:pPr>
            <a:r>
              <a:rPr lang="de-CH" sz="1298" b="0" dirty="0">
                <a:solidFill>
                  <a:srgbClr val="000000"/>
                </a:solidFill>
                <a:latin typeface="Arial"/>
              </a:rPr>
              <a:t>Individuelles Persönlichkeitsmerkmal, Situationen mit </a:t>
            </a:r>
            <a:r>
              <a:rPr lang="de-DE" sz="1298" b="0" dirty="0">
                <a:solidFill>
                  <a:srgbClr val="000000"/>
                </a:solidFill>
                <a:latin typeface="Arial"/>
              </a:rPr>
              <a:t>abwechslungsreichen, neuartigen, intensiven und komplexen Sinneseindrücken, Erlebnis- und Erfahrungsmöglichkeiten aufzusuchen und dabei physische, psychische oder soziale Risiken in Kauf zu nehmen.</a:t>
            </a:r>
            <a:endParaRPr lang="de-CH" sz="1298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4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haw_Folien_deutsch">
  <a:themeElements>
    <a:clrScheme name="ZHAW">
      <a:dk1>
        <a:srgbClr val="000000"/>
      </a:dk1>
      <a:lt1>
        <a:srgbClr val="FFFFFF"/>
      </a:lt1>
      <a:dk2>
        <a:srgbClr val="9A9A9C"/>
      </a:dk2>
      <a:lt2>
        <a:srgbClr val="0064A6"/>
      </a:lt2>
      <a:accent1>
        <a:srgbClr val="80B2D3"/>
      </a:accent1>
      <a:accent2>
        <a:srgbClr val="D54E12"/>
      </a:accent2>
      <a:accent3>
        <a:srgbClr val="83B819"/>
      </a:accent3>
      <a:accent4>
        <a:srgbClr val="F0B600"/>
      </a:accent4>
      <a:accent5>
        <a:srgbClr val="6A205F"/>
      </a:accent5>
      <a:accent6>
        <a:srgbClr val="EDDBAB"/>
      </a:accent6>
      <a:hlink>
        <a:srgbClr val="583119"/>
      </a:hlink>
      <a:folHlink>
        <a:srgbClr val="9A9A9C"/>
      </a:folHlink>
    </a:clrScheme>
    <a:fontScheme name="zhaw_Folien_deut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ts val="3200"/>
          </a:lnSpc>
          <a:spcBef>
            <a:spcPct val="0"/>
          </a:spcBef>
          <a:spcAft>
            <a:spcPts val="160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ts val="3200"/>
          </a:lnSpc>
          <a:spcBef>
            <a:spcPct val="0"/>
          </a:spcBef>
          <a:spcAft>
            <a:spcPts val="160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HAW">
        <a:dk1>
          <a:srgbClr val="000000"/>
        </a:dk1>
        <a:lt1>
          <a:srgbClr val="FFFFFF"/>
        </a:lt1>
        <a:dk2>
          <a:srgbClr val="9A9A9C"/>
        </a:dk2>
        <a:lt2>
          <a:srgbClr val="0064A6"/>
        </a:lt2>
        <a:accent1>
          <a:srgbClr val="80B2D3"/>
        </a:accent1>
        <a:accent2>
          <a:srgbClr val="D54E12"/>
        </a:accent2>
        <a:accent3>
          <a:srgbClr val="83B819"/>
        </a:accent3>
        <a:accent4>
          <a:srgbClr val="F0B600"/>
        </a:accent4>
        <a:accent5>
          <a:srgbClr val="6A205F"/>
        </a:accent5>
        <a:accent6>
          <a:srgbClr val="EDDBAB"/>
        </a:accent6>
        <a:hlink>
          <a:srgbClr val="583119"/>
        </a:hlink>
        <a:folHlink>
          <a:srgbClr val="9A9A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ZHAW_IAP_Prasentation__4-3__de__160823">
  <a:themeElements>
    <a:clrScheme name="zhaw_IA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F798A"/>
      </a:accent1>
      <a:accent2>
        <a:srgbClr val="77C8D2"/>
      </a:accent2>
      <a:accent3>
        <a:srgbClr val="FFCE44"/>
      </a:accent3>
      <a:accent4>
        <a:srgbClr val="F28C58"/>
      </a:accent4>
      <a:accent5>
        <a:srgbClr val="D7DA08"/>
      </a:accent5>
      <a:accent6>
        <a:srgbClr val="C69FCA"/>
      </a:accent6>
      <a:hlink>
        <a:srgbClr val="000000"/>
      </a:hlink>
      <a:folHlink>
        <a:srgbClr val="000000"/>
      </a:folHlink>
    </a:clrScheme>
    <a:fontScheme name="zhaw_iap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zhaw_IAP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798A"/>
        </a:accent1>
        <a:accent2>
          <a:srgbClr val="77C8D2"/>
        </a:accent2>
        <a:accent3>
          <a:srgbClr val="FFCE44"/>
        </a:accent3>
        <a:accent4>
          <a:srgbClr val="F28C58"/>
        </a:accent4>
        <a:accent5>
          <a:srgbClr val="D7DA08"/>
        </a:accent5>
        <a:accent6>
          <a:srgbClr val="C69FC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Schwarz">
      <a:srgbClr val="000000"/>
    </a:custClr>
    <a:custClr name="Weiss">
      <a:srgbClr val="FFFFFF"/>
    </a:custClr>
    <a:custClr name="Logoblau">
      <a:srgbClr val="0064A6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Rot-CAS">
      <a:srgbClr val="EF798A"/>
    </a:custClr>
    <a:custClr name="Hellbau-DAS">
      <a:srgbClr val="77C8D2"/>
    </a:custClr>
    <a:custClr name="Hellgruen-MAs">
      <a:srgbClr val="D7DA08"/>
    </a:custClr>
    <a:custClr name="Tuerkis">
      <a:srgbClr val="5CBDB1"/>
    </a:custClr>
    <a:custClr name="Gelb">
      <a:srgbClr val="FFCE44"/>
    </a:custClr>
    <a:custClr name="Orange">
      <a:srgbClr val="F28C58"/>
    </a:custClr>
    <a:custClr name="Blau">
      <a:srgbClr val="63A7DC"/>
    </a:custClr>
    <a:custClr name="Violett">
      <a:srgbClr val="C69FCA"/>
    </a:custClr>
    <a:custClr name="Cyan">
      <a:srgbClr val="45BFE3"/>
    </a:custClr>
    <a:custClr name="Flieder">
      <a:srgbClr val="939FD1"/>
    </a:custClr>
    <a:custClr name="Hellgrau">
      <a:srgbClr val="B2C4CB"/>
    </a:custClr>
    <a:custClr name="Helloliv">
      <a:srgbClr val="BFC985"/>
    </a:custClr>
    <a:custClr name="Hellbraun">
      <a:srgbClr val="D0B962"/>
    </a:custClr>
  </a:custClrLst>
  <a:extLst>
    <a:ext uri="{05A4C25C-085E-4340-85A3-A5531E510DB2}">
      <thm15:themeFamily xmlns:thm15="http://schemas.microsoft.com/office/thememl/2012/main" name="ZHAW_IAP_Prasentation.potx" id="{9A25F3B7-621A-45A2-966D-37771F3247C2}" vid="{7B595F70-8471-4268-9333-FBF71F616EBB}"/>
    </a:ext>
  </a:extLst>
</a:theme>
</file>

<file path=ppt/theme/theme3.xml><?xml version="1.0" encoding="utf-8"?>
<a:theme xmlns:a="http://schemas.openxmlformats.org/drawingml/2006/main" name="1_ZHAW_IAP_Prasentation__4-3__de__160823">
  <a:themeElements>
    <a:clrScheme name="zhaw_IA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F798A"/>
      </a:accent1>
      <a:accent2>
        <a:srgbClr val="77C8D2"/>
      </a:accent2>
      <a:accent3>
        <a:srgbClr val="FFCE44"/>
      </a:accent3>
      <a:accent4>
        <a:srgbClr val="F28C58"/>
      </a:accent4>
      <a:accent5>
        <a:srgbClr val="D7DA08"/>
      </a:accent5>
      <a:accent6>
        <a:srgbClr val="C69FCA"/>
      </a:accent6>
      <a:hlink>
        <a:srgbClr val="000000"/>
      </a:hlink>
      <a:folHlink>
        <a:srgbClr val="000000"/>
      </a:folHlink>
    </a:clrScheme>
    <a:fontScheme name="zhaw_iap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zhaw_IAP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F798A"/>
        </a:accent1>
        <a:accent2>
          <a:srgbClr val="77C8D2"/>
        </a:accent2>
        <a:accent3>
          <a:srgbClr val="FFCE44"/>
        </a:accent3>
        <a:accent4>
          <a:srgbClr val="F28C58"/>
        </a:accent4>
        <a:accent5>
          <a:srgbClr val="D7DA08"/>
        </a:accent5>
        <a:accent6>
          <a:srgbClr val="C69FC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Schwarz">
      <a:srgbClr val="000000"/>
    </a:custClr>
    <a:custClr name="Weiss">
      <a:srgbClr val="FFFFFF"/>
    </a:custClr>
    <a:custClr name="Logoblau">
      <a:srgbClr val="0064A6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Rot-CAS">
      <a:srgbClr val="EF798A"/>
    </a:custClr>
    <a:custClr name="Hellbau-DAS">
      <a:srgbClr val="77C8D2"/>
    </a:custClr>
    <a:custClr name="Hellgruen-MAs">
      <a:srgbClr val="D7DA08"/>
    </a:custClr>
    <a:custClr name="Tuerkis">
      <a:srgbClr val="5CBDB1"/>
    </a:custClr>
    <a:custClr name="Gelb">
      <a:srgbClr val="FFCE44"/>
    </a:custClr>
    <a:custClr name="Orange">
      <a:srgbClr val="F28C58"/>
    </a:custClr>
    <a:custClr name="Blau">
      <a:srgbClr val="63A7DC"/>
    </a:custClr>
    <a:custClr name="Violett">
      <a:srgbClr val="C69FCA"/>
    </a:custClr>
    <a:custClr name="Cyan">
      <a:srgbClr val="45BFE3"/>
    </a:custClr>
    <a:custClr name="Flieder">
      <a:srgbClr val="939FD1"/>
    </a:custClr>
    <a:custClr name="Hellgrau">
      <a:srgbClr val="B2C4CB"/>
    </a:custClr>
    <a:custClr name="Helloliv">
      <a:srgbClr val="BFC985"/>
    </a:custClr>
    <a:custClr name="Hellbraun">
      <a:srgbClr val="D0B962"/>
    </a:custClr>
  </a:custClrLst>
  <a:extLst>
    <a:ext uri="{05A4C25C-085E-4340-85A3-A5531E510DB2}">
      <thm15:themeFamily xmlns:thm15="http://schemas.microsoft.com/office/thememl/2012/main" name="ZHAW_IAP_Prasentation.potx" id="{9A25F3B7-621A-45A2-966D-37771F3247C2}" vid="{7B595F70-8471-4268-9333-FBF71F616EBB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ZHAW_16-9_D_2010</Template>
  <TotalTime>0</TotalTime>
  <Words>1140</Words>
  <Application>Microsoft Office PowerPoint</Application>
  <PresentationFormat>Benutzerdefiniert</PresentationFormat>
  <Paragraphs>224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Symbol</vt:lpstr>
      <vt:lpstr>Wingdings</vt:lpstr>
      <vt:lpstr>zhaw_Folien_deutsch</vt:lpstr>
      <vt:lpstr>ZHAW_IAP_Prasentation__4-3__de__160823</vt:lpstr>
      <vt:lpstr>1_ZHAW_IAP_Prasentation__4-3__de__160823</vt:lpstr>
      <vt:lpstr>Psychologische Aspekte im Zusammenhang mit Risikoverhalten</vt:lpstr>
      <vt:lpstr>PowerPoint-Präsentation</vt:lpstr>
      <vt:lpstr>Zentrum Diagnostik, Verkehrs- &amp; Sicherheitspsychologie</vt:lpstr>
      <vt:lpstr>Risikoverhalten</vt:lpstr>
      <vt:lpstr>Risikofaktor «Overconfidence»</vt:lpstr>
      <vt:lpstr>Risikofaktor «Dunning-Kruger-Effekt»</vt:lpstr>
      <vt:lpstr>Negative Verstärkung</vt:lpstr>
      <vt:lpstr>Objektive vs. subjektive Sicherheit</vt:lpstr>
      <vt:lpstr>Verhalten: Subjektive Risikobewertung  </vt:lpstr>
      <vt:lpstr>Risikohomöostase  </vt:lpstr>
      <vt:lpstr>Befunde zu Overconfidence</vt:lpstr>
      <vt:lpstr>Menschliche Denkfehler</vt:lpstr>
      <vt:lpstr>Denkfehler reduzieren</vt:lpstr>
      <vt:lpstr>Weitere Möglichkeiten zur Reduktion von Denkfehlern</vt:lpstr>
      <vt:lpstr>Danke für Ihre Aufmerksamkeit</vt:lpstr>
    </vt:vector>
  </TitlesOfParts>
  <Company>ZHAW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Brutschy Yvonne (bruv)</dc:creator>
  <dc:description>Version 1.1 neues Logo, pdf tauglich_x000d_
Version 1.0_x000d_
PowerPoint Präsentationsvorlage gem. Vorgaben aus _x000d_
TP 2 - 21.6.2007_x000d_
Position Logo geändert von Grafiker, Schirift Arial, bold ersetzt durch Arial, fett gesetzt,22.6.2007_x000d_
Darstellung Folienmaster geändert, da als Vorgabe S. 31 gültig 25.6.2007_x000d_
Textfeldplatzhalter angepasst 26.6.2007_x000d_
Logo korrigiert, da a abgeschnitten links 26.6.2007_x000d_
Neue Vorgabe des Grafikers übernommen, Titel der Titelfolie mit Text Departments/institutsangabe erfassen, 2 Masterpaar gelöscht</dc:description>
  <cp:lastModifiedBy>Brutschy Yvonne (bruv)</cp:lastModifiedBy>
  <cp:revision>252</cp:revision>
  <dcterms:created xsi:type="dcterms:W3CDTF">2021-10-12T12:32:38Z</dcterms:created>
  <dcterms:modified xsi:type="dcterms:W3CDTF">2022-10-27T05:55:41Z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d9bad3-6dac-4e9a-89a3-89f3b8d247b2_Enabled">
    <vt:lpwstr>true</vt:lpwstr>
  </property>
  <property fmtid="{D5CDD505-2E9C-101B-9397-08002B2CF9AE}" pid="3" name="MSIP_Label_10d9bad3-6dac-4e9a-89a3-89f3b8d247b2_SetDate">
    <vt:lpwstr>2021-10-12T12:32:38Z</vt:lpwstr>
  </property>
  <property fmtid="{D5CDD505-2E9C-101B-9397-08002B2CF9AE}" pid="4" name="MSIP_Label_10d9bad3-6dac-4e9a-89a3-89f3b8d247b2_Method">
    <vt:lpwstr>Standard</vt:lpwstr>
  </property>
  <property fmtid="{D5CDD505-2E9C-101B-9397-08002B2CF9AE}" pid="5" name="MSIP_Label_10d9bad3-6dac-4e9a-89a3-89f3b8d247b2_Name">
    <vt:lpwstr>10d9bad3-6dac-4e9a-89a3-89f3b8d247b2</vt:lpwstr>
  </property>
  <property fmtid="{D5CDD505-2E9C-101B-9397-08002B2CF9AE}" pid="6" name="MSIP_Label_10d9bad3-6dac-4e9a-89a3-89f3b8d247b2_SiteId">
    <vt:lpwstr>5d1a9f9d-201f-4a10-b983-451cf65cbc1e</vt:lpwstr>
  </property>
  <property fmtid="{D5CDD505-2E9C-101B-9397-08002B2CF9AE}" pid="7" name="MSIP_Label_10d9bad3-6dac-4e9a-89a3-89f3b8d247b2_ActionId">
    <vt:lpwstr>c25b6550-e352-4896-a3ee-1c3fb039a6c6</vt:lpwstr>
  </property>
  <property fmtid="{D5CDD505-2E9C-101B-9397-08002B2CF9AE}" pid="8" name="MSIP_Label_10d9bad3-6dac-4e9a-89a3-89f3b8d247b2_ContentBits">
    <vt:lpwstr>0</vt:lpwstr>
  </property>
</Properties>
</file>